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3" r:id="rId5"/>
    <p:sldId id="281" r:id="rId6"/>
    <p:sldId id="282" r:id="rId7"/>
    <p:sldId id="283" r:id="rId8"/>
    <p:sldId id="260" r:id="rId9"/>
    <p:sldId id="287" r:id="rId10"/>
    <p:sldId id="261" r:id="rId11"/>
    <p:sldId id="284" r:id="rId12"/>
    <p:sldId id="264" r:id="rId13"/>
    <p:sldId id="265" r:id="rId14"/>
    <p:sldId id="289" r:id="rId15"/>
    <p:sldId id="266" r:id="rId16"/>
    <p:sldId id="285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6" r:id="rId31"/>
    <p:sldId id="288" r:id="rId32"/>
    <p:sldId id="280" r:id="rId33"/>
    <p:sldId id="262" r:id="rId34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5538" autoAdjust="0"/>
    <p:restoredTop sz="94660"/>
  </p:normalViewPr>
  <p:slideViewPr>
    <p:cSldViewPr>
      <p:cViewPr varScale="1">
        <p:scale>
          <a:sx n="108" d="100"/>
          <a:sy n="108" d="100"/>
        </p:scale>
        <p:origin x="1195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308608923884514"/>
          <c:y val="2.4538152610441767E-2"/>
          <c:w val="0.70691391076115484"/>
          <c:h val="0.8667147329475382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PSA TA DOS</c:v>
                </c:pt>
              </c:strCache>
            </c:strRef>
          </c:tx>
          <c:spPr>
            <a:ln w="44450"/>
          </c:spPr>
          <c:marker>
            <c:symbol val="diamond"/>
            <c:size val="10"/>
          </c:marker>
          <c:cat>
            <c:numRef>
              <c:f>Sheet1!$A$2:$A$21</c:f>
              <c:numCache>
                <c:formatCode>General</c:formatCode>
                <c:ptCount val="20"/>
                <c:pt idx="0">
                  <c:v>0</c:v>
                </c:pt>
                <c:pt idx="1">
                  <c:v>0.5</c:v>
                </c:pt>
                <c:pt idx="2">
                  <c:v>1</c:v>
                </c:pt>
                <c:pt idx="3">
                  <c:v>2</c:v>
                </c:pt>
                <c:pt idx="4">
                  <c:v>3</c:v>
                </c:pt>
                <c:pt idx="5">
                  <c:v>4</c:v>
                </c:pt>
                <c:pt idx="6">
                  <c:v>5</c:v>
                </c:pt>
                <c:pt idx="7">
                  <c:v>6</c:v>
                </c:pt>
                <c:pt idx="8">
                  <c:v>7</c:v>
                </c:pt>
                <c:pt idx="9">
                  <c:v>8</c:v>
                </c:pt>
                <c:pt idx="10">
                  <c:v>9</c:v>
                </c:pt>
                <c:pt idx="11">
                  <c:v>10</c:v>
                </c:pt>
                <c:pt idx="12">
                  <c:v>11</c:v>
                </c:pt>
                <c:pt idx="13">
                  <c:v>12</c:v>
                </c:pt>
                <c:pt idx="14">
                  <c:v>13</c:v>
                </c:pt>
                <c:pt idx="15">
                  <c:v>14</c:v>
                </c:pt>
                <c:pt idx="16">
                  <c:v>15</c:v>
                </c:pt>
                <c:pt idx="17">
                  <c:v>16</c:v>
                </c:pt>
                <c:pt idx="18">
                  <c:v>17</c:v>
                </c:pt>
                <c:pt idx="19">
                  <c:v>18</c:v>
                </c:pt>
              </c:numCache>
            </c:numRef>
          </c:cat>
          <c:val>
            <c:numRef>
              <c:f>Sheet1!$B$2:$B$21</c:f>
              <c:numCache>
                <c:formatCode>"$"#,##0.00</c:formatCode>
                <c:ptCount val="20"/>
                <c:pt idx="0">
                  <c:v>19</c:v>
                </c:pt>
                <c:pt idx="1">
                  <c:v>20</c:v>
                </c:pt>
                <c:pt idx="2">
                  <c:v>23.75</c:v>
                </c:pt>
                <c:pt idx="3">
                  <c:v>25.5</c:v>
                </c:pt>
                <c:pt idx="4">
                  <c:v>27.26</c:v>
                </c:pt>
                <c:pt idx="5">
                  <c:v>28.97</c:v>
                </c:pt>
                <c:pt idx="6">
                  <c:v>30</c:v>
                </c:pt>
                <c:pt idx="7">
                  <c:v>31.5</c:v>
                </c:pt>
                <c:pt idx="8">
                  <c:v>32.85</c:v>
                </c:pt>
                <c:pt idx="9">
                  <c:v>34.020000000000003</c:v>
                </c:pt>
                <c:pt idx="10">
                  <c:v>35.01</c:v>
                </c:pt>
                <c:pt idx="11">
                  <c:v>35.99</c:v>
                </c:pt>
                <c:pt idx="12">
                  <c:v>36.950000000000003</c:v>
                </c:pt>
                <c:pt idx="13">
                  <c:v>37.57</c:v>
                </c:pt>
                <c:pt idx="14">
                  <c:v>38.5</c:v>
                </c:pt>
                <c:pt idx="15">
                  <c:v>39</c:v>
                </c:pt>
                <c:pt idx="16">
                  <c:v>39.5</c:v>
                </c:pt>
                <c:pt idx="17">
                  <c:v>40</c:v>
                </c:pt>
                <c:pt idx="18">
                  <c:v>40.5</c:v>
                </c:pt>
                <c:pt idx="19">
                  <c:v>41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B40-4ECB-9F3D-615DCC706ED3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AirWisconsin</c:v>
                </c:pt>
              </c:strCache>
            </c:strRef>
          </c:tx>
          <c:spPr>
            <a:ln w="31750"/>
          </c:spPr>
          <c:marker>
            <c:symbol val="square"/>
            <c:size val="7"/>
          </c:marker>
          <c:cat>
            <c:numRef>
              <c:f>Sheet1!$A$2:$A$21</c:f>
              <c:numCache>
                <c:formatCode>General</c:formatCode>
                <c:ptCount val="20"/>
                <c:pt idx="0">
                  <c:v>0</c:v>
                </c:pt>
                <c:pt idx="1">
                  <c:v>0.5</c:v>
                </c:pt>
                <c:pt idx="2">
                  <c:v>1</c:v>
                </c:pt>
                <c:pt idx="3">
                  <c:v>2</c:v>
                </c:pt>
                <c:pt idx="4">
                  <c:v>3</c:v>
                </c:pt>
                <c:pt idx="5">
                  <c:v>4</c:v>
                </c:pt>
                <c:pt idx="6">
                  <c:v>5</c:v>
                </c:pt>
                <c:pt idx="7">
                  <c:v>6</c:v>
                </c:pt>
                <c:pt idx="8">
                  <c:v>7</c:v>
                </c:pt>
                <c:pt idx="9">
                  <c:v>8</c:v>
                </c:pt>
                <c:pt idx="10">
                  <c:v>9</c:v>
                </c:pt>
                <c:pt idx="11">
                  <c:v>10</c:v>
                </c:pt>
                <c:pt idx="12">
                  <c:v>11</c:v>
                </c:pt>
                <c:pt idx="13">
                  <c:v>12</c:v>
                </c:pt>
                <c:pt idx="14">
                  <c:v>13</c:v>
                </c:pt>
                <c:pt idx="15">
                  <c:v>14</c:v>
                </c:pt>
                <c:pt idx="16">
                  <c:v>15</c:v>
                </c:pt>
                <c:pt idx="17">
                  <c:v>16</c:v>
                </c:pt>
                <c:pt idx="18">
                  <c:v>17</c:v>
                </c:pt>
                <c:pt idx="19">
                  <c:v>18</c:v>
                </c:pt>
              </c:numCache>
            </c:numRef>
          </c:cat>
          <c:val>
            <c:numRef>
              <c:f>Sheet1!$C$2:$C$21</c:f>
              <c:numCache>
                <c:formatCode>"$"#,##0.00</c:formatCode>
                <c:ptCount val="20"/>
                <c:pt idx="0">
                  <c:v>17.510000000000002</c:v>
                </c:pt>
                <c:pt idx="1">
                  <c:v>18.489999999999998</c:v>
                </c:pt>
                <c:pt idx="2">
                  <c:v>20.14</c:v>
                </c:pt>
                <c:pt idx="3">
                  <c:v>21.48</c:v>
                </c:pt>
                <c:pt idx="4">
                  <c:v>22.53</c:v>
                </c:pt>
                <c:pt idx="5">
                  <c:v>23.71</c:v>
                </c:pt>
                <c:pt idx="6">
                  <c:v>24.97</c:v>
                </c:pt>
                <c:pt idx="7">
                  <c:v>26.58</c:v>
                </c:pt>
                <c:pt idx="8">
                  <c:v>27.87</c:v>
                </c:pt>
                <c:pt idx="9">
                  <c:v>29.58</c:v>
                </c:pt>
                <c:pt idx="10">
                  <c:v>30.47</c:v>
                </c:pt>
                <c:pt idx="11">
                  <c:v>31.32</c:v>
                </c:pt>
                <c:pt idx="12">
                  <c:v>31.9</c:v>
                </c:pt>
                <c:pt idx="13">
                  <c:v>32.21</c:v>
                </c:pt>
                <c:pt idx="14">
                  <c:v>32.479999999999997</c:v>
                </c:pt>
                <c:pt idx="15">
                  <c:v>32.79</c:v>
                </c:pt>
                <c:pt idx="16">
                  <c:v>33.06</c:v>
                </c:pt>
                <c:pt idx="17">
                  <c:v>33.31</c:v>
                </c:pt>
                <c:pt idx="18">
                  <c:v>33.56</c:v>
                </c:pt>
                <c:pt idx="19">
                  <c:v>33.81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5B40-4ECB-9F3D-615DCC706ED3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Compass</c:v>
                </c:pt>
              </c:strCache>
            </c:strRef>
          </c:tx>
          <c:spPr>
            <a:ln w="31750"/>
          </c:spPr>
          <c:marker>
            <c:symbol val="triangle"/>
            <c:size val="7"/>
          </c:marker>
          <c:cat>
            <c:numRef>
              <c:f>Sheet1!$A$2:$A$21</c:f>
              <c:numCache>
                <c:formatCode>General</c:formatCode>
                <c:ptCount val="20"/>
                <c:pt idx="0">
                  <c:v>0</c:v>
                </c:pt>
                <c:pt idx="1">
                  <c:v>0.5</c:v>
                </c:pt>
                <c:pt idx="2">
                  <c:v>1</c:v>
                </c:pt>
                <c:pt idx="3">
                  <c:v>2</c:v>
                </c:pt>
                <c:pt idx="4">
                  <c:v>3</c:v>
                </c:pt>
                <c:pt idx="5">
                  <c:v>4</c:v>
                </c:pt>
                <c:pt idx="6">
                  <c:v>5</c:v>
                </c:pt>
                <c:pt idx="7">
                  <c:v>6</c:v>
                </c:pt>
                <c:pt idx="8">
                  <c:v>7</c:v>
                </c:pt>
                <c:pt idx="9">
                  <c:v>8</c:v>
                </c:pt>
                <c:pt idx="10">
                  <c:v>9</c:v>
                </c:pt>
                <c:pt idx="11">
                  <c:v>10</c:v>
                </c:pt>
                <c:pt idx="12">
                  <c:v>11</c:v>
                </c:pt>
                <c:pt idx="13">
                  <c:v>12</c:v>
                </c:pt>
                <c:pt idx="14">
                  <c:v>13</c:v>
                </c:pt>
                <c:pt idx="15">
                  <c:v>14</c:v>
                </c:pt>
                <c:pt idx="16">
                  <c:v>15</c:v>
                </c:pt>
                <c:pt idx="17">
                  <c:v>16</c:v>
                </c:pt>
                <c:pt idx="18">
                  <c:v>17</c:v>
                </c:pt>
                <c:pt idx="19">
                  <c:v>18</c:v>
                </c:pt>
              </c:numCache>
            </c:numRef>
          </c:cat>
          <c:val>
            <c:numRef>
              <c:f>Sheet1!$D$2:$D$21</c:f>
              <c:numCache>
                <c:formatCode>"$"#,##0.00</c:formatCode>
                <c:ptCount val="20"/>
                <c:pt idx="0">
                  <c:v>17.399999999999999</c:v>
                </c:pt>
                <c:pt idx="1">
                  <c:v>17.399999999999999</c:v>
                </c:pt>
                <c:pt idx="2">
                  <c:v>20.64</c:v>
                </c:pt>
                <c:pt idx="3">
                  <c:v>22.11</c:v>
                </c:pt>
                <c:pt idx="4">
                  <c:v>23.37</c:v>
                </c:pt>
                <c:pt idx="5">
                  <c:v>24.57</c:v>
                </c:pt>
                <c:pt idx="6">
                  <c:v>25.95</c:v>
                </c:pt>
                <c:pt idx="7">
                  <c:v>26.92</c:v>
                </c:pt>
                <c:pt idx="8">
                  <c:v>27.93</c:v>
                </c:pt>
                <c:pt idx="9">
                  <c:v>28.91</c:v>
                </c:pt>
                <c:pt idx="10">
                  <c:v>29.78</c:v>
                </c:pt>
                <c:pt idx="11">
                  <c:v>30.56</c:v>
                </c:pt>
                <c:pt idx="12">
                  <c:v>30.56</c:v>
                </c:pt>
                <c:pt idx="13">
                  <c:v>30.56</c:v>
                </c:pt>
                <c:pt idx="14">
                  <c:v>30.56</c:v>
                </c:pt>
                <c:pt idx="15">
                  <c:v>30.56</c:v>
                </c:pt>
                <c:pt idx="16">
                  <c:v>30.56</c:v>
                </c:pt>
                <c:pt idx="17">
                  <c:v>30.56</c:v>
                </c:pt>
                <c:pt idx="18">
                  <c:v>30.56</c:v>
                </c:pt>
                <c:pt idx="19">
                  <c:v>30.56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5B40-4ECB-9F3D-615DCC706ED3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Commutair</c:v>
                </c:pt>
              </c:strCache>
            </c:strRef>
          </c:tx>
          <c:spPr>
            <a:ln w="31750"/>
          </c:spPr>
          <c:marker>
            <c:symbol val="x"/>
            <c:size val="7"/>
          </c:marker>
          <c:cat>
            <c:numRef>
              <c:f>Sheet1!$A$2:$A$21</c:f>
              <c:numCache>
                <c:formatCode>General</c:formatCode>
                <c:ptCount val="20"/>
                <c:pt idx="0">
                  <c:v>0</c:v>
                </c:pt>
                <c:pt idx="1">
                  <c:v>0.5</c:v>
                </c:pt>
                <c:pt idx="2">
                  <c:v>1</c:v>
                </c:pt>
                <c:pt idx="3">
                  <c:v>2</c:v>
                </c:pt>
                <c:pt idx="4">
                  <c:v>3</c:v>
                </c:pt>
                <c:pt idx="5">
                  <c:v>4</c:v>
                </c:pt>
                <c:pt idx="6">
                  <c:v>5</c:v>
                </c:pt>
                <c:pt idx="7">
                  <c:v>6</c:v>
                </c:pt>
                <c:pt idx="8">
                  <c:v>7</c:v>
                </c:pt>
                <c:pt idx="9">
                  <c:v>8</c:v>
                </c:pt>
                <c:pt idx="10">
                  <c:v>9</c:v>
                </c:pt>
                <c:pt idx="11">
                  <c:v>10</c:v>
                </c:pt>
                <c:pt idx="12">
                  <c:v>11</c:v>
                </c:pt>
                <c:pt idx="13">
                  <c:v>12</c:v>
                </c:pt>
                <c:pt idx="14">
                  <c:v>13</c:v>
                </c:pt>
                <c:pt idx="15">
                  <c:v>14</c:v>
                </c:pt>
                <c:pt idx="16">
                  <c:v>15</c:v>
                </c:pt>
                <c:pt idx="17">
                  <c:v>16</c:v>
                </c:pt>
                <c:pt idx="18">
                  <c:v>17</c:v>
                </c:pt>
                <c:pt idx="19">
                  <c:v>18</c:v>
                </c:pt>
              </c:numCache>
            </c:numRef>
          </c:cat>
          <c:val>
            <c:numRef>
              <c:f>Sheet1!$E$2:$E$21</c:f>
              <c:numCache>
                <c:formatCode>"$"#,##0.00</c:formatCode>
                <c:ptCount val="20"/>
                <c:pt idx="0">
                  <c:v>17</c:v>
                </c:pt>
                <c:pt idx="1">
                  <c:v>18.100000000000001</c:v>
                </c:pt>
                <c:pt idx="2">
                  <c:v>19.190000000000001</c:v>
                </c:pt>
                <c:pt idx="3">
                  <c:v>20.28</c:v>
                </c:pt>
                <c:pt idx="4">
                  <c:v>21.38</c:v>
                </c:pt>
                <c:pt idx="5">
                  <c:v>22.47</c:v>
                </c:pt>
                <c:pt idx="6">
                  <c:v>23.57</c:v>
                </c:pt>
                <c:pt idx="7">
                  <c:v>24.67</c:v>
                </c:pt>
                <c:pt idx="8">
                  <c:v>25.76</c:v>
                </c:pt>
                <c:pt idx="9">
                  <c:v>26.86</c:v>
                </c:pt>
                <c:pt idx="10">
                  <c:v>27.95</c:v>
                </c:pt>
                <c:pt idx="11">
                  <c:v>27.95</c:v>
                </c:pt>
                <c:pt idx="12">
                  <c:v>27.95</c:v>
                </c:pt>
                <c:pt idx="13">
                  <c:v>27.95</c:v>
                </c:pt>
                <c:pt idx="14">
                  <c:v>27.95</c:v>
                </c:pt>
                <c:pt idx="15">
                  <c:v>27.95</c:v>
                </c:pt>
                <c:pt idx="16">
                  <c:v>27.95</c:v>
                </c:pt>
                <c:pt idx="17">
                  <c:v>27.95</c:v>
                </c:pt>
                <c:pt idx="18">
                  <c:v>27.95</c:v>
                </c:pt>
                <c:pt idx="19">
                  <c:v>27.95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5B40-4ECB-9F3D-615DCC706ED3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Endeavor</c:v>
                </c:pt>
              </c:strCache>
            </c:strRef>
          </c:tx>
          <c:cat>
            <c:numRef>
              <c:f>Sheet1!$A$2:$A$21</c:f>
              <c:numCache>
                <c:formatCode>General</c:formatCode>
                <c:ptCount val="20"/>
                <c:pt idx="0">
                  <c:v>0</c:v>
                </c:pt>
                <c:pt idx="1">
                  <c:v>0.5</c:v>
                </c:pt>
                <c:pt idx="2">
                  <c:v>1</c:v>
                </c:pt>
                <c:pt idx="3">
                  <c:v>2</c:v>
                </c:pt>
                <c:pt idx="4">
                  <c:v>3</c:v>
                </c:pt>
                <c:pt idx="5">
                  <c:v>4</c:v>
                </c:pt>
                <c:pt idx="6">
                  <c:v>5</c:v>
                </c:pt>
                <c:pt idx="7">
                  <c:v>6</c:v>
                </c:pt>
                <c:pt idx="8">
                  <c:v>7</c:v>
                </c:pt>
                <c:pt idx="9">
                  <c:v>8</c:v>
                </c:pt>
                <c:pt idx="10">
                  <c:v>9</c:v>
                </c:pt>
                <c:pt idx="11">
                  <c:v>10</c:v>
                </c:pt>
                <c:pt idx="12">
                  <c:v>11</c:v>
                </c:pt>
                <c:pt idx="13">
                  <c:v>12</c:v>
                </c:pt>
                <c:pt idx="14">
                  <c:v>13</c:v>
                </c:pt>
                <c:pt idx="15">
                  <c:v>14</c:v>
                </c:pt>
                <c:pt idx="16">
                  <c:v>15</c:v>
                </c:pt>
                <c:pt idx="17">
                  <c:v>16</c:v>
                </c:pt>
                <c:pt idx="18">
                  <c:v>17</c:v>
                </c:pt>
                <c:pt idx="19">
                  <c:v>18</c:v>
                </c:pt>
              </c:numCache>
            </c:numRef>
          </c:cat>
          <c:val>
            <c:numRef>
              <c:f>Sheet1!$F$2:$F$21</c:f>
              <c:numCache>
                <c:formatCode>"$"#,##0.00</c:formatCode>
                <c:ptCount val="20"/>
                <c:pt idx="0">
                  <c:v>18.27</c:v>
                </c:pt>
                <c:pt idx="1">
                  <c:v>18.27</c:v>
                </c:pt>
                <c:pt idx="2">
                  <c:v>22.42</c:v>
                </c:pt>
                <c:pt idx="3">
                  <c:v>23.93</c:v>
                </c:pt>
                <c:pt idx="4">
                  <c:v>25.56</c:v>
                </c:pt>
                <c:pt idx="5">
                  <c:v>26.69</c:v>
                </c:pt>
                <c:pt idx="6">
                  <c:v>27.74</c:v>
                </c:pt>
                <c:pt idx="7">
                  <c:v>28.75</c:v>
                </c:pt>
                <c:pt idx="8">
                  <c:v>29.59</c:v>
                </c:pt>
                <c:pt idx="9">
                  <c:v>30.64</c:v>
                </c:pt>
                <c:pt idx="10">
                  <c:v>31.55</c:v>
                </c:pt>
                <c:pt idx="11">
                  <c:v>32.43</c:v>
                </c:pt>
                <c:pt idx="12">
                  <c:v>33.229999999999997</c:v>
                </c:pt>
                <c:pt idx="13">
                  <c:v>33.81</c:v>
                </c:pt>
                <c:pt idx="14">
                  <c:v>34.369999999999997</c:v>
                </c:pt>
                <c:pt idx="15">
                  <c:v>35.049999999999997</c:v>
                </c:pt>
                <c:pt idx="16">
                  <c:v>35.479999999999997</c:v>
                </c:pt>
                <c:pt idx="17">
                  <c:v>35.479999999999997</c:v>
                </c:pt>
                <c:pt idx="18">
                  <c:v>35.479999999999997</c:v>
                </c:pt>
                <c:pt idx="19">
                  <c:v>35.479999999999997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5B40-4ECB-9F3D-615DCC706ED3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Envoy</c:v>
                </c:pt>
              </c:strCache>
            </c:strRef>
          </c:tx>
          <c:spPr>
            <a:ln w="31750"/>
          </c:spPr>
          <c:marker>
            <c:symbol val="circle"/>
            <c:size val="7"/>
          </c:marker>
          <c:cat>
            <c:numRef>
              <c:f>Sheet1!$A$2:$A$21</c:f>
              <c:numCache>
                <c:formatCode>General</c:formatCode>
                <c:ptCount val="20"/>
                <c:pt idx="0">
                  <c:v>0</c:v>
                </c:pt>
                <c:pt idx="1">
                  <c:v>0.5</c:v>
                </c:pt>
                <c:pt idx="2">
                  <c:v>1</c:v>
                </c:pt>
                <c:pt idx="3">
                  <c:v>2</c:v>
                </c:pt>
                <c:pt idx="4">
                  <c:v>3</c:v>
                </c:pt>
                <c:pt idx="5">
                  <c:v>4</c:v>
                </c:pt>
                <c:pt idx="6">
                  <c:v>5</c:v>
                </c:pt>
                <c:pt idx="7">
                  <c:v>6</c:v>
                </c:pt>
                <c:pt idx="8">
                  <c:v>7</c:v>
                </c:pt>
                <c:pt idx="9">
                  <c:v>8</c:v>
                </c:pt>
                <c:pt idx="10">
                  <c:v>9</c:v>
                </c:pt>
                <c:pt idx="11">
                  <c:v>10</c:v>
                </c:pt>
                <c:pt idx="12">
                  <c:v>11</c:v>
                </c:pt>
                <c:pt idx="13">
                  <c:v>12</c:v>
                </c:pt>
                <c:pt idx="14">
                  <c:v>13</c:v>
                </c:pt>
                <c:pt idx="15">
                  <c:v>14</c:v>
                </c:pt>
                <c:pt idx="16">
                  <c:v>15</c:v>
                </c:pt>
                <c:pt idx="17">
                  <c:v>16</c:v>
                </c:pt>
                <c:pt idx="18">
                  <c:v>17</c:v>
                </c:pt>
                <c:pt idx="19">
                  <c:v>18</c:v>
                </c:pt>
              </c:numCache>
            </c:numRef>
          </c:cat>
          <c:val>
            <c:numRef>
              <c:f>Sheet1!$G$2:$G$21</c:f>
              <c:numCache>
                <c:formatCode>"$"#,##0.00</c:formatCode>
                <c:ptCount val="20"/>
                <c:pt idx="0">
                  <c:v>18.95</c:v>
                </c:pt>
                <c:pt idx="1">
                  <c:v>18.95</c:v>
                </c:pt>
                <c:pt idx="2">
                  <c:v>22.2</c:v>
                </c:pt>
                <c:pt idx="3">
                  <c:v>22.91</c:v>
                </c:pt>
                <c:pt idx="4">
                  <c:v>23.8</c:v>
                </c:pt>
                <c:pt idx="5">
                  <c:v>25.76</c:v>
                </c:pt>
                <c:pt idx="6">
                  <c:v>26.94</c:v>
                </c:pt>
                <c:pt idx="7">
                  <c:v>28.1</c:v>
                </c:pt>
                <c:pt idx="8">
                  <c:v>31.03</c:v>
                </c:pt>
                <c:pt idx="9">
                  <c:v>32.15</c:v>
                </c:pt>
                <c:pt idx="10">
                  <c:v>33.28</c:v>
                </c:pt>
                <c:pt idx="11">
                  <c:v>34.39</c:v>
                </c:pt>
                <c:pt idx="12">
                  <c:v>34.81</c:v>
                </c:pt>
                <c:pt idx="13">
                  <c:v>35.08</c:v>
                </c:pt>
                <c:pt idx="14">
                  <c:v>35.83</c:v>
                </c:pt>
                <c:pt idx="15">
                  <c:v>36.58</c:v>
                </c:pt>
                <c:pt idx="16">
                  <c:v>37.33</c:v>
                </c:pt>
                <c:pt idx="17">
                  <c:v>38.08</c:v>
                </c:pt>
                <c:pt idx="18">
                  <c:v>38.08</c:v>
                </c:pt>
                <c:pt idx="19">
                  <c:v>38.08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5B40-4ECB-9F3D-615DCC706ED3}"/>
            </c:ext>
          </c:extLst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ExpressJet</c:v>
                </c:pt>
              </c:strCache>
            </c:strRef>
          </c:tx>
          <c:spPr>
            <a:ln w="31750"/>
          </c:spPr>
          <c:marker>
            <c:symbol val="plus"/>
            <c:size val="10"/>
          </c:marker>
          <c:cat>
            <c:numRef>
              <c:f>Sheet1!$A$2:$A$21</c:f>
              <c:numCache>
                <c:formatCode>General</c:formatCode>
                <c:ptCount val="20"/>
                <c:pt idx="0">
                  <c:v>0</c:v>
                </c:pt>
                <c:pt idx="1">
                  <c:v>0.5</c:v>
                </c:pt>
                <c:pt idx="2">
                  <c:v>1</c:v>
                </c:pt>
                <c:pt idx="3">
                  <c:v>2</c:v>
                </c:pt>
                <c:pt idx="4">
                  <c:v>3</c:v>
                </c:pt>
                <c:pt idx="5">
                  <c:v>4</c:v>
                </c:pt>
                <c:pt idx="6">
                  <c:v>5</c:v>
                </c:pt>
                <c:pt idx="7">
                  <c:v>6</c:v>
                </c:pt>
                <c:pt idx="8">
                  <c:v>7</c:v>
                </c:pt>
                <c:pt idx="9">
                  <c:v>8</c:v>
                </c:pt>
                <c:pt idx="10">
                  <c:v>9</c:v>
                </c:pt>
                <c:pt idx="11">
                  <c:v>10</c:v>
                </c:pt>
                <c:pt idx="12">
                  <c:v>11</c:v>
                </c:pt>
                <c:pt idx="13">
                  <c:v>12</c:v>
                </c:pt>
                <c:pt idx="14">
                  <c:v>13</c:v>
                </c:pt>
                <c:pt idx="15">
                  <c:v>14</c:v>
                </c:pt>
                <c:pt idx="16">
                  <c:v>15</c:v>
                </c:pt>
                <c:pt idx="17">
                  <c:v>16</c:v>
                </c:pt>
                <c:pt idx="18">
                  <c:v>17</c:v>
                </c:pt>
                <c:pt idx="19">
                  <c:v>18</c:v>
                </c:pt>
              </c:numCache>
            </c:numRef>
          </c:cat>
          <c:val>
            <c:numRef>
              <c:f>Sheet1!$H$2:$H$21</c:f>
              <c:numCache>
                <c:formatCode>"$"#,##0.00</c:formatCode>
                <c:ptCount val="20"/>
                <c:pt idx="0">
                  <c:v>19</c:v>
                </c:pt>
                <c:pt idx="1">
                  <c:v>19</c:v>
                </c:pt>
                <c:pt idx="2">
                  <c:v>21.37</c:v>
                </c:pt>
                <c:pt idx="3">
                  <c:v>23.1</c:v>
                </c:pt>
                <c:pt idx="4">
                  <c:v>24.43</c:v>
                </c:pt>
                <c:pt idx="5">
                  <c:v>25.69</c:v>
                </c:pt>
                <c:pt idx="6">
                  <c:v>27.32</c:v>
                </c:pt>
                <c:pt idx="7">
                  <c:v>28.69</c:v>
                </c:pt>
                <c:pt idx="8">
                  <c:v>30.65</c:v>
                </c:pt>
                <c:pt idx="9">
                  <c:v>31.57</c:v>
                </c:pt>
                <c:pt idx="10">
                  <c:v>33.049999999999997</c:v>
                </c:pt>
                <c:pt idx="11">
                  <c:v>34.130000000000003</c:v>
                </c:pt>
                <c:pt idx="12">
                  <c:v>35.93</c:v>
                </c:pt>
                <c:pt idx="13">
                  <c:v>36.590000000000003</c:v>
                </c:pt>
                <c:pt idx="14">
                  <c:v>37.1</c:v>
                </c:pt>
                <c:pt idx="15">
                  <c:v>38</c:v>
                </c:pt>
                <c:pt idx="16">
                  <c:v>38</c:v>
                </c:pt>
                <c:pt idx="17">
                  <c:v>38</c:v>
                </c:pt>
                <c:pt idx="18">
                  <c:v>38</c:v>
                </c:pt>
                <c:pt idx="19">
                  <c:v>38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5B40-4ECB-9F3D-615DCC706ED3}"/>
            </c:ext>
          </c:extLst>
        </c:ser>
        <c:ser>
          <c:idx val="7"/>
          <c:order val="7"/>
          <c:tx>
            <c:strRef>
              <c:f>Sheet1!$I$1</c:f>
              <c:strCache>
                <c:ptCount val="1"/>
                <c:pt idx="0">
                  <c:v>GoJet</c:v>
                </c:pt>
              </c:strCache>
            </c:strRef>
          </c:tx>
          <c:cat>
            <c:numRef>
              <c:f>Sheet1!$A$2:$A$21</c:f>
              <c:numCache>
                <c:formatCode>General</c:formatCode>
                <c:ptCount val="20"/>
                <c:pt idx="0">
                  <c:v>0</c:v>
                </c:pt>
                <c:pt idx="1">
                  <c:v>0.5</c:v>
                </c:pt>
                <c:pt idx="2">
                  <c:v>1</c:v>
                </c:pt>
                <c:pt idx="3">
                  <c:v>2</c:v>
                </c:pt>
                <c:pt idx="4">
                  <c:v>3</c:v>
                </c:pt>
                <c:pt idx="5">
                  <c:v>4</c:v>
                </c:pt>
                <c:pt idx="6">
                  <c:v>5</c:v>
                </c:pt>
                <c:pt idx="7">
                  <c:v>6</c:v>
                </c:pt>
                <c:pt idx="8">
                  <c:v>7</c:v>
                </c:pt>
                <c:pt idx="9">
                  <c:v>8</c:v>
                </c:pt>
                <c:pt idx="10">
                  <c:v>9</c:v>
                </c:pt>
                <c:pt idx="11">
                  <c:v>10</c:v>
                </c:pt>
                <c:pt idx="12">
                  <c:v>11</c:v>
                </c:pt>
                <c:pt idx="13">
                  <c:v>12</c:v>
                </c:pt>
                <c:pt idx="14">
                  <c:v>13</c:v>
                </c:pt>
                <c:pt idx="15">
                  <c:v>14</c:v>
                </c:pt>
                <c:pt idx="16">
                  <c:v>15</c:v>
                </c:pt>
                <c:pt idx="17">
                  <c:v>16</c:v>
                </c:pt>
                <c:pt idx="18">
                  <c:v>17</c:v>
                </c:pt>
                <c:pt idx="19">
                  <c:v>18</c:v>
                </c:pt>
              </c:numCache>
            </c:numRef>
          </c:cat>
          <c:val>
            <c:numRef>
              <c:f>Sheet1!$I$2:$I$21</c:f>
              <c:numCache>
                <c:formatCode>"$"#,##0.00</c:formatCode>
                <c:ptCount val="20"/>
                <c:pt idx="0">
                  <c:v>18</c:v>
                </c:pt>
                <c:pt idx="1">
                  <c:v>18</c:v>
                </c:pt>
                <c:pt idx="2">
                  <c:v>20.25</c:v>
                </c:pt>
                <c:pt idx="3">
                  <c:v>22</c:v>
                </c:pt>
                <c:pt idx="4">
                  <c:v>23.25</c:v>
                </c:pt>
                <c:pt idx="5">
                  <c:v>24.5</c:v>
                </c:pt>
                <c:pt idx="6">
                  <c:v>25.75</c:v>
                </c:pt>
                <c:pt idx="7">
                  <c:v>27</c:v>
                </c:pt>
                <c:pt idx="8">
                  <c:v>28</c:v>
                </c:pt>
                <c:pt idx="9">
                  <c:v>29</c:v>
                </c:pt>
                <c:pt idx="10">
                  <c:v>30</c:v>
                </c:pt>
                <c:pt idx="11">
                  <c:v>30.75</c:v>
                </c:pt>
                <c:pt idx="12">
                  <c:v>31.5</c:v>
                </c:pt>
                <c:pt idx="13">
                  <c:v>32.25</c:v>
                </c:pt>
                <c:pt idx="14">
                  <c:v>33</c:v>
                </c:pt>
                <c:pt idx="15">
                  <c:v>33.75</c:v>
                </c:pt>
                <c:pt idx="16">
                  <c:v>33.75</c:v>
                </c:pt>
                <c:pt idx="17">
                  <c:v>33.75</c:v>
                </c:pt>
                <c:pt idx="18">
                  <c:v>33.75</c:v>
                </c:pt>
                <c:pt idx="19">
                  <c:v>33.75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5B40-4ECB-9F3D-615DCC706ED3}"/>
            </c:ext>
          </c:extLst>
        </c:ser>
        <c:ser>
          <c:idx val="8"/>
          <c:order val="8"/>
          <c:tx>
            <c:strRef>
              <c:f>Sheet1!$J$1</c:f>
              <c:strCache>
                <c:ptCount val="1"/>
                <c:pt idx="0">
                  <c:v>Mesa</c:v>
                </c:pt>
              </c:strCache>
            </c:strRef>
          </c:tx>
          <c:spPr>
            <a:ln w="31750"/>
          </c:spPr>
          <c:marker>
            <c:symbol val="dash"/>
            <c:size val="7"/>
          </c:marker>
          <c:cat>
            <c:numRef>
              <c:f>Sheet1!$A$2:$A$21</c:f>
              <c:numCache>
                <c:formatCode>General</c:formatCode>
                <c:ptCount val="20"/>
                <c:pt idx="0">
                  <c:v>0</c:v>
                </c:pt>
                <c:pt idx="1">
                  <c:v>0.5</c:v>
                </c:pt>
                <c:pt idx="2">
                  <c:v>1</c:v>
                </c:pt>
                <c:pt idx="3">
                  <c:v>2</c:v>
                </c:pt>
                <c:pt idx="4">
                  <c:v>3</c:v>
                </c:pt>
                <c:pt idx="5">
                  <c:v>4</c:v>
                </c:pt>
                <c:pt idx="6">
                  <c:v>5</c:v>
                </c:pt>
                <c:pt idx="7">
                  <c:v>6</c:v>
                </c:pt>
                <c:pt idx="8">
                  <c:v>7</c:v>
                </c:pt>
                <c:pt idx="9">
                  <c:v>8</c:v>
                </c:pt>
                <c:pt idx="10">
                  <c:v>9</c:v>
                </c:pt>
                <c:pt idx="11">
                  <c:v>10</c:v>
                </c:pt>
                <c:pt idx="12">
                  <c:v>11</c:v>
                </c:pt>
                <c:pt idx="13">
                  <c:v>12</c:v>
                </c:pt>
                <c:pt idx="14">
                  <c:v>13</c:v>
                </c:pt>
                <c:pt idx="15">
                  <c:v>14</c:v>
                </c:pt>
                <c:pt idx="16">
                  <c:v>15</c:v>
                </c:pt>
                <c:pt idx="17">
                  <c:v>16</c:v>
                </c:pt>
                <c:pt idx="18">
                  <c:v>17</c:v>
                </c:pt>
                <c:pt idx="19">
                  <c:v>18</c:v>
                </c:pt>
              </c:numCache>
            </c:numRef>
          </c:cat>
          <c:val>
            <c:numRef>
              <c:f>Sheet1!$J$2:$J$21</c:f>
              <c:numCache>
                <c:formatCode>"$"#,##0.00</c:formatCode>
                <c:ptCount val="20"/>
                <c:pt idx="0">
                  <c:v>16.2</c:v>
                </c:pt>
                <c:pt idx="1">
                  <c:v>17.5</c:v>
                </c:pt>
                <c:pt idx="2">
                  <c:v>19.25</c:v>
                </c:pt>
                <c:pt idx="3">
                  <c:v>21</c:v>
                </c:pt>
                <c:pt idx="4">
                  <c:v>22.55</c:v>
                </c:pt>
                <c:pt idx="5">
                  <c:v>24.34</c:v>
                </c:pt>
                <c:pt idx="6">
                  <c:v>25.66</c:v>
                </c:pt>
                <c:pt idx="7">
                  <c:v>26.55</c:v>
                </c:pt>
                <c:pt idx="8">
                  <c:v>27.44</c:v>
                </c:pt>
                <c:pt idx="9">
                  <c:v>28.44</c:v>
                </c:pt>
                <c:pt idx="10">
                  <c:v>29.21</c:v>
                </c:pt>
                <c:pt idx="11">
                  <c:v>30.24</c:v>
                </c:pt>
                <c:pt idx="12">
                  <c:v>31.08</c:v>
                </c:pt>
                <c:pt idx="13">
                  <c:v>31.37</c:v>
                </c:pt>
                <c:pt idx="14">
                  <c:v>32.01</c:v>
                </c:pt>
                <c:pt idx="15">
                  <c:v>32.340000000000003</c:v>
                </c:pt>
                <c:pt idx="16">
                  <c:v>32.99</c:v>
                </c:pt>
                <c:pt idx="17">
                  <c:v>33.630000000000003</c:v>
                </c:pt>
                <c:pt idx="18">
                  <c:v>34.200000000000003</c:v>
                </c:pt>
                <c:pt idx="19">
                  <c:v>34.369999999999997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5B40-4ECB-9F3D-615DCC706ED3}"/>
            </c:ext>
          </c:extLst>
        </c:ser>
        <c:ser>
          <c:idx val="9"/>
          <c:order val="9"/>
          <c:tx>
            <c:strRef>
              <c:f>Sheet1!$K$1</c:f>
              <c:strCache>
                <c:ptCount val="1"/>
                <c:pt idx="0">
                  <c:v>Piedmont</c:v>
                </c:pt>
              </c:strCache>
            </c:strRef>
          </c:tx>
          <c:spPr>
            <a:ln w="31750"/>
          </c:spPr>
          <c:marker>
            <c:symbol val="diamond"/>
            <c:size val="7"/>
          </c:marker>
          <c:cat>
            <c:numRef>
              <c:f>Sheet1!$A$2:$A$21</c:f>
              <c:numCache>
                <c:formatCode>General</c:formatCode>
                <c:ptCount val="20"/>
                <c:pt idx="0">
                  <c:v>0</c:v>
                </c:pt>
                <c:pt idx="1">
                  <c:v>0.5</c:v>
                </c:pt>
                <c:pt idx="2">
                  <c:v>1</c:v>
                </c:pt>
                <c:pt idx="3">
                  <c:v>2</c:v>
                </c:pt>
                <c:pt idx="4">
                  <c:v>3</c:v>
                </c:pt>
                <c:pt idx="5">
                  <c:v>4</c:v>
                </c:pt>
                <c:pt idx="6">
                  <c:v>5</c:v>
                </c:pt>
                <c:pt idx="7">
                  <c:v>6</c:v>
                </c:pt>
                <c:pt idx="8">
                  <c:v>7</c:v>
                </c:pt>
                <c:pt idx="9">
                  <c:v>8</c:v>
                </c:pt>
                <c:pt idx="10">
                  <c:v>9</c:v>
                </c:pt>
                <c:pt idx="11">
                  <c:v>10</c:v>
                </c:pt>
                <c:pt idx="12">
                  <c:v>11</c:v>
                </c:pt>
                <c:pt idx="13">
                  <c:v>12</c:v>
                </c:pt>
                <c:pt idx="14">
                  <c:v>13</c:v>
                </c:pt>
                <c:pt idx="15">
                  <c:v>14</c:v>
                </c:pt>
                <c:pt idx="16">
                  <c:v>15</c:v>
                </c:pt>
                <c:pt idx="17">
                  <c:v>16</c:v>
                </c:pt>
                <c:pt idx="18">
                  <c:v>17</c:v>
                </c:pt>
                <c:pt idx="19">
                  <c:v>18</c:v>
                </c:pt>
              </c:numCache>
            </c:numRef>
          </c:cat>
          <c:val>
            <c:numRef>
              <c:f>Sheet1!$K$2:$K$21</c:f>
              <c:numCache>
                <c:formatCode>"$"#,##0.00</c:formatCode>
                <c:ptCount val="20"/>
                <c:pt idx="0">
                  <c:v>19.059999999999999</c:v>
                </c:pt>
                <c:pt idx="1">
                  <c:v>19.059999999999999</c:v>
                </c:pt>
                <c:pt idx="2">
                  <c:v>23.19</c:v>
                </c:pt>
                <c:pt idx="3">
                  <c:v>25</c:v>
                </c:pt>
                <c:pt idx="4">
                  <c:v>26.41</c:v>
                </c:pt>
                <c:pt idx="5">
                  <c:v>28.11</c:v>
                </c:pt>
                <c:pt idx="6">
                  <c:v>29.47</c:v>
                </c:pt>
                <c:pt idx="7">
                  <c:v>30.2</c:v>
                </c:pt>
                <c:pt idx="8">
                  <c:v>30.92</c:v>
                </c:pt>
                <c:pt idx="9">
                  <c:v>31.95</c:v>
                </c:pt>
                <c:pt idx="10">
                  <c:v>32.65</c:v>
                </c:pt>
                <c:pt idx="11">
                  <c:v>33.380000000000003</c:v>
                </c:pt>
                <c:pt idx="12">
                  <c:v>34.11</c:v>
                </c:pt>
                <c:pt idx="13">
                  <c:v>34.49</c:v>
                </c:pt>
                <c:pt idx="14">
                  <c:v>34.92</c:v>
                </c:pt>
                <c:pt idx="15">
                  <c:v>35.299999999999997</c:v>
                </c:pt>
                <c:pt idx="16">
                  <c:v>35.58</c:v>
                </c:pt>
                <c:pt idx="17">
                  <c:v>36.17</c:v>
                </c:pt>
                <c:pt idx="18">
                  <c:v>36.17</c:v>
                </c:pt>
                <c:pt idx="19">
                  <c:v>36.17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9-5B40-4ECB-9F3D-615DCC706ED3}"/>
            </c:ext>
          </c:extLst>
        </c:ser>
        <c:ser>
          <c:idx val="10"/>
          <c:order val="10"/>
          <c:tx>
            <c:strRef>
              <c:f>Sheet1!$L$1</c:f>
              <c:strCache>
                <c:ptCount val="1"/>
                <c:pt idx="0">
                  <c:v>Republic</c:v>
                </c:pt>
              </c:strCache>
            </c:strRef>
          </c:tx>
          <c:spPr>
            <a:ln w="31750"/>
          </c:spPr>
          <c:marker>
            <c:symbol val="square"/>
            <c:size val="7"/>
          </c:marker>
          <c:cat>
            <c:numRef>
              <c:f>Sheet1!$A$2:$A$21</c:f>
              <c:numCache>
                <c:formatCode>General</c:formatCode>
                <c:ptCount val="20"/>
                <c:pt idx="0">
                  <c:v>0</c:v>
                </c:pt>
                <c:pt idx="1">
                  <c:v>0.5</c:v>
                </c:pt>
                <c:pt idx="2">
                  <c:v>1</c:v>
                </c:pt>
                <c:pt idx="3">
                  <c:v>2</c:v>
                </c:pt>
                <c:pt idx="4">
                  <c:v>3</c:v>
                </c:pt>
                <c:pt idx="5">
                  <c:v>4</c:v>
                </c:pt>
                <c:pt idx="6">
                  <c:v>5</c:v>
                </c:pt>
                <c:pt idx="7">
                  <c:v>6</c:v>
                </c:pt>
                <c:pt idx="8">
                  <c:v>7</c:v>
                </c:pt>
                <c:pt idx="9">
                  <c:v>8</c:v>
                </c:pt>
                <c:pt idx="10">
                  <c:v>9</c:v>
                </c:pt>
                <c:pt idx="11">
                  <c:v>10</c:v>
                </c:pt>
                <c:pt idx="12">
                  <c:v>11</c:v>
                </c:pt>
                <c:pt idx="13">
                  <c:v>12</c:v>
                </c:pt>
                <c:pt idx="14">
                  <c:v>13</c:v>
                </c:pt>
                <c:pt idx="15">
                  <c:v>14</c:v>
                </c:pt>
                <c:pt idx="16">
                  <c:v>15</c:v>
                </c:pt>
                <c:pt idx="17">
                  <c:v>16</c:v>
                </c:pt>
                <c:pt idx="18">
                  <c:v>17</c:v>
                </c:pt>
                <c:pt idx="19">
                  <c:v>18</c:v>
                </c:pt>
              </c:numCache>
            </c:numRef>
          </c:cat>
          <c:val>
            <c:numRef>
              <c:f>Sheet1!$L$2:$L$21</c:f>
              <c:numCache>
                <c:formatCode>"$"#,##0.00</c:formatCode>
                <c:ptCount val="20"/>
                <c:pt idx="0">
                  <c:v>18.2</c:v>
                </c:pt>
                <c:pt idx="1">
                  <c:v>19.329999999999998</c:v>
                </c:pt>
                <c:pt idx="2">
                  <c:v>21.32</c:v>
                </c:pt>
                <c:pt idx="3">
                  <c:v>22.85</c:v>
                </c:pt>
                <c:pt idx="4">
                  <c:v>24.24</c:v>
                </c:pt>
                <c:pt idx="5">
                  <c:v>25.66</c:v>
                </c:pt>
                <c:pt idx="6">
                  <c:v>27.03</c:v>
                </c:pt>
                <c:pt idx="7">
                  <c:v>28.45</c:v>
                </c:pt>
                <c:pt idx="8">
                  <c:v>28.87</c:v>
                </c:pt>
                <c:pt idx="9">
                  <c:v>29.72</c:v>
                </c:pt>
                <c:pt idx="10">
                  <c:v>30.58</c:v>
                </c:pt>
                <c:pt idx="11">
                  <c:v>31.64</c:v>
                </c:pt>
                <c:pt idx="12">
                  <c:v>32.770000000000003</c:v>
                </c:pt>
                <c:pt idx="13">
                  <c:v>33.270000000000003</c:v>
                </c:pt>
                <c:pt idx="14">
                  <c:v>33.729999999999997</c:v>
                </c:pt>
                <c:pt idx="15">
                  <c:v>35.79</c:v>
                </c:pt>
                <c:pt idx="16">
                  <c:v>36.29</c:v>
                </c:pt>
                <c:pt idx="17">
                  <c:v>36.79</c:v>
                </c:pt>
                <c:pt idx="18">
                  <c:v>37.29</c:v>
                </c:pt>
                <c:pt idx="19">
                  <c:v>37.79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A-5B40-4ECB-9F3D-615DCC706ED3}"/>
            </c:ext>
          </c:extLst>
        </c:ser>
        <c:ser>
          <c:idx val="11"/>
          <c:order val="11"/>
          <c:tx>
            <c:strRef>
              <c:f>Sheet1!$M$1</c:f>
              <c:strCache>
                <c:ptCount val="1"/>
                <c:pt idx="0">
                  <c:v>SkyWest</c:v>
                </c:pt>
              </c:strCache>
            </c:strRef>
          </c:tx>
          <c:spPr>
            <a:ln w="31750"/>
          </c:spPr>
          <c:marker>
            <c:symbol val="triangle"/>
            <c:size val="7"/>
          </c:marker>
          <c:cat>
            <c:numRef>
              <c:f>Sheet1!$A$2:$A$21</c:f>
              <c:numCache>
                <c:formatCode>General</c:formatCode>
                <c:ptCount val="20"/>
                <c:pt idx="0">
                  <c:v>0</c:v>
                </c:pt>
                <c:pt idx="1">
                  <c:v>0.5</c:v>
                </c:pt>
                <c:pt idx="2">
                  <c:v>1</c:v>
                </c:pt>
                <c:pt idx="3">
                  <c:v>2</c:v>
                </c:pt>
                <c:pt idx="4">
                  <c:v>3</c:v>
                </c:pt>
                <c:pt idx="5">
                  <c:v>4</c:v>
                </c:pt>
                <c:pt idx="6">
                  <c:v>5</c:v>
                </c:pt>
                <c:pt idx="7">
                  <c:v>6</c:v>
                </c:pt>
                <c:pt idx="8">
                  <c:v>7</c:v>
                </c:pt>
                <c:pt idx="9">
                  <c:v>8</c:v>
                </c:pt>
                <c:pt idx="10">
                  <c:v>9</c:v>
                </c:pt>
                <c:pt idx="11">
                  <c:v>10</c:v>
                </c:pt>
                <c:pt idx="12">
                  <c:v>11</c:v>
                </c:pt>
                <c:pt idx="13">
                  <c:v>12</c:v>
                </c:pt>
                <c:pt idx="14">
                  <c:v>13</c:v>
                </c:pt>
                <c:pt idx="15">
                  <c:v>14</c:v>
                </c:pt>
                <c:pt idx="16">
                  <c:v>15</c:v>
                </c:pt>
                <c:pt idx="17">
                  <c:v>16</c:v>
                </c:pt>
                <c:pt idx="18">
                  <c:v>17</c:v>
                </c:pt>
                <c:pt idx="19">
                  <c:v>18</c:v>
                </c:pt>
              </c:numCache>
            </c:numRef>
          </c:cat>
          <c:val>
            <c:numRef>
              <c:f>Sheet1!$M$2:$M$21</c:f>
              <c:numCache>
                <c:formatCode>"$"#,##0.00</c:formatCode>
                <c:ptCount val="20"/>
                <c:pt idx="0">
                  <c:v>18.13</c:v>
                </c:pt>
                <c:pt idx="1">
                  <c:v>18.77</c:v>
                </c:pt>
                <c:pt idx="2">
                  <c:v>22.06</c:v>
                </c:pt>
                <c:pt idx="3">
                  <c:v>23.28</c:v>
                </c:pt>
                <c:pt idx="4">
                  <c:v>24.42</c:v>
                </c:pt>
                <c:pt idx="5">
                  <c:v>25.61</c:v>
                </c:pt>
                <c:pt idx="6">
                  <c:v>26.89</c:v>
                </c:pt>
                <c:pt idx="7">
                  <c:v>28.3</c:v>
                </c:pt>
                <c:pt idx="8">
                  <c:v>29.61</c:v>
                </c:pt>
                <c:pt idx="9">
                  <c:v>30.67</c:v>
                </c:pt>
                <c:pt idx="10">
                  <c:v>31.68</c:v>
                </c:pt>
                <c:pt idx="11">
                  <c:v>32.64</c:v>
                </c:pt>
                <c:pt idx="12">
                  <c:v>33.659999999999997</c:v>
                </c:pt>
                <c:pt idx="13">
                  <c:v>34.65</c:v>
                </c:pt>
                <c:pt idx="14">
                  <c:v>35.75</c:v>
                </c:pt>
                <c:pt idx="15">
                  <c:v>36.799999999999997</c:v>
                </c:pt>
                <c:pt idx="16">
                  <c:v>37.869999999999997</c:v>
                </c:pt>
                <c:pt idx="17">
                  <c:v>39</c:v>
                </c:pt>
                <c:pt idx="18">
                  <c:v>39.950000000000003</c:v>
                </c:pt>
                <c:pt idx="19">
                  <c:v>40.74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B-5B40-4ECB-9F3D-615DCC706ED3}"/>
            </c:ext>
          </c:extLst>
        </c:ser>
        <c:ser>
          <c:idx val="12"/>
          <c:order val="12"/>
          <c:tx>
            <c:strRef>
              <c:f>Sheet1!$N$1</c:f>
              <c:strCache>
                <c:ptCount val="1"/>
                <c:pt idx="0">
                  <c:v>TransStates</c:v>
                </c:pt>
              </c:strCache>
            </c:strRef>
          </c:tx>
          <c:spPr>
            <a:ln w="31750"/>
          </c:spPr>
          <c:marker>
            <c:symbol val="x"/>
            <c:size val="7"/>
          </c:marker>
          <c:cat>
            <c:numRef>
              <c:f>Sheet1!$A$2:$A$21</c:f>
              <c:numCache>
                <c:formatCode>General</c:formatCode>
                <c:ptCount val="20"/>
                <c:pt idx="0">
                  <c:v>0</c:v>
                </c:pt>
                <c:pt idx="1">
                  <c:v>0.5</c:v>
                </c:pt>
                <c:pt idx="2">
                  <c:v>1</c:v>
                </c:pt>
                <c:pt idx="3">
                  <c:v>2</c:v>
                </c:pt>
                <c:pt idx="4">
                  <c:v>3</c:v>
                </c:pt>
                <c:pt idx="5">
                  <c:v>4</c:v>
                </c:pt>
                <c:pt idx="6">
                  <c:v>5</c:v>
                </c:pt>
                <c:pt idx="7">
                  <c:v>6</c:v>
                </c:pt>
                <c:pt idx="8">
                  <c:v>7</c:v>
                </c:pt>
                <c:pt idx="9">
                  <c:v>8</c:v>
                </c:pt>
                <c:pt idx="10">
                  <c:v>9</c:v>
                </c:pt>
                <c:pt idx="11">
                  <c:v>10</c:v>
                </c:pt>
                <c:pt idx="12">
                  <c:v>11</c:v>
                </c:pt>
                <c:pt idx="13">
                  <c:v>12</c:v>
                </c:pt>
                <c:pt idx="14">
                  <c:v>13</c:v>
                </c:pt>
                <c:pt idx="15">
                  <c:v>14</c:v>
                </c:pt>
                <c:pt idx="16">
                  <c:v>15</c:v>
                </c:pt>
                <c:pt idx="17">
                  <c:v>16</c:v>
                </c:pt>
                <c:pt idx="18">
                  <c:v>17</c:v>
                </c:pt>
                <c:pt idx="19">
                  <c:v>18</c:v>
                </c:pt>
              </c:numCache>
            </c:numRef>
          </c:cat>
          <c:val>
            <c:numRef>
              <c:f>Sheet1!$N$2:$N$21</c:f>
              <c:numCache>
                <c:formatCode>"$"#,##0.00</c:formatCode>
                <c:ptCount val="20"/>
                <c:pt idx="0">
                  <c:v>18</c:v>
                </c:pt>
                <c:pt idx="1">
                  <c:v>19</c:v>
                </c:pt>
                <c:pt idx="2">
                  <c:v>20.25</c:v>
                </c:pt>
                <c:pt idx="3">
                  <c:v>21.25</c:v>
                </c:pt>
                <c:pt idx="4">
                  <c:v>22</c:v>
                </c:pt>
                <c:pt idx="5">
                  <c:v>22.5</c:v>
                </c:pt>
                <c:pt idx="6">
                  <c:v>24.25</c:v>
                </c:pt>
                <c:pt idx="7">
                  <c:v>25</c:v>
                </c:pt>
                <c:pt idx="8">
                  <c:v>25.25</c:v>
                </c:pt>
                <c:pt idx="9">
                  <c:v>26.25</c:v>
                </c:pt>
                <c:pt idx="10">
                  <c:v>27</c:v>
                </c:pt>
                <c:pt idx="11">
                  <c:v>28.75</c:v>
                </c:pt>
                <c:pt idx="12">
                  <c:v>29.25</c:v>
                </c:pt>
                <c:pt idx="13">
                  <c:v>31.75</c:v>
                </c:pt>
                <c:pt idx="14">
                  <c:v>32.5</c:v>
                </c:pt>
                <c:pt idx="15">
                  <c:v>34</c:v>
                </c:pt>
                <c:pt idx="16">
                  <c:v>34.75</c:v>
                </c:pt>
                <c:pt idx="17">
                  <c:v>34.75</c:v>
                </c:pt>
                <c:pt idx="18">
                  <c:v>34.75</c:v>
                </c:pt>
                <c:pt idx="19">
                  <c:v>34.75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C-5B40-4ECB-9F3D-615DCC706ED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5071616"/>
        <c:axId val="155073536"/>
      </c:lineChart>
      <c:catAx>
        <c:axId val="15507161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400" b="0"/>
                </a:pPr>
                <a:r>
                  <a:rPr lang="en-US" sz="1400" b="0" dirty="0"/>
                  <a:t>YOS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txPr>
          <a:bodyPr rot="0"/>
          <a:lstStyle/>
          <a:p>
            <a:pPr>
              <a:defRPr sz="1100"/>
            </a:pPr>
            <a:endParaRPr lang="en-US"/>
          </a:p>
        </c:txPr>
        <c:crossAx val="155073536"/>
        <c:crosses val="autoZero"/>
        <c:auto val="1"/>
        <c:lblAlgn val="ctr"/>
        <c:lblOffset val="100"/>
        <c:noMultiLvlLbl val="0"/>
      </c:catAx>
      <c:valAx>
        <c:axId val="155073536"/>
        <c:scaling>
          <c:orientation val="minMax"/>
          <c:min val="15"/>
        </c:scaling>
        <c:delete val="0"/>
        <c:axPos val="l"/>
        <c:majorGridlines/>
        <c:numFmt formatCode="&quot;$&quot;#,##0.00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15507161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3951627296587927"/>
          <c:y val="0.20324621319925371"/>
          <c:w val="0.15048372703412075"/>
          <c:h val="0.6155959270151472"/>
        </c:manualLayout>
      </c:layout>
      <c:overlay val="0"/>
      <c:txPr>
        <a:bodyPr/>
        <a:lstStyle/>
        <a:p>
          <a:pPr>
            <a:defRPr sz="10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9838E-3749-4B49-A350-6E4ABA225B1C}" type="datetimeFigureOut">
              <a:rPr lang="en-US" smtClean="0"/>
              <a:t>6/17/2019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CEB2C-5AA6-43EE-AA75-D3C2E811F7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9838E-3749-4B49-A350-6E4ABA225B1C}" type="datetimeFigureOut">
              <a:rPr lang="en-US" smtClean="0"/>
              <a:t>6/17/2019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CEB2C-5AA6-43EE-AA75-D3C2E811F7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9838E-3749-4B49-A350-6E4ABA225B1C}" type="datetimeFigureOut">
              <a:rPr lang="en-US" smtClean="0"/>
              <a:t>6/17/2019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CEB2C-5AA6-43EE-AA75-D3C2E811F7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9838E-3749-4B49-A350-6E4ABA225B1C}" type="datetimeFigureOut">
              <a:rPr lang="en-US" smtClean="0"/>
              <a:t>6/17/2019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CEB2C-5AA6-43EE-AA75-D3C2E811F7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9838E-3749-4B49-A350-6E4ABA225B1C}" type="datetimeFigureOut">
              <a:rPr lang="en-US" smtClean="0"/>
              <a:t>6/17/2019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CEB2C-5AA6-43EE-AA75-D3C2E811F7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9838E-3749-4B49-A350-6E4ABA225B1C}" type="datetimeFigureOut">
              <a:rPr lang="en-US" smtClean="0"/>
              <a:t>6/17/2019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CEB2C-5AA6-43EE-AA75-D3C2E811F7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9838E-3749-4B49-A350-6E4ABA225B1C}" type="datetimeFigureOut">
              <a:rPr lang="en-US" smtClean="0"/>
              <a:t>6/17/2019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CEB2C-5AA6-43EE-AA75-D3C2E811F7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9838E-3749-4B49-A350-6E4ABA225B1C}" type="datetimeFigureOut">
              <a:rPr lang="en-US" smtClean="0"/>
              <a:t>6/17/2019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CEB2C-5AA6-43EE-AA75-D3C2E811F7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9838E-3749-4B49-A350-6E4ABA225B1C}" type="datetimeFigureOut">
              <a:rPr lang="en-US" smtClean="0"/>
              <a:t>6/17/2019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CEB2C-5AA6-43EE-AA75-D3C2E811F7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9838E-3749-4B49-A350-6E4ABA225B1C}" type="datetimeFigureOut">
              <a:rPr lang="en-US" smtClean="0"/>
              <a:t>6/17/2019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CEB2C-5AA6-43EE-AA75-D3C2E811F71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9838E-3749-4B49-A350-6E4ABA225B1C}" type="datetimeFigureOut">
              <a:rPr lang="en-US" smtClean="0"/>
              <a:t>6/17/2019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0DCEB2C-5AA6-43EE-AA75-D3C2E811F71E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D0DCEB2C-5AA6-43EE-AA75-D3C2E811F71E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6C89838E-3749-4B49-A350-6E4ABA225B1C}" type="datetimeFigureOut">
              <a:rPr lang="en-US" smtClean="0"/>
              <a:t>6/17/2019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914400"/>
            <a:ext cx="7543800" cy="1143000"/>
          </a:xfrm>
        </p:spPr>
        <p:txBody>
          <a:bodyPr/>
          <a:lstStyle/>
          <a:p>
            <a:pPr algn="ctr"/>
            <a:r>
              <a:rPr lang="en-US" dirty="0"/>
              <a:t>PSA AFA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8220" y="4572000"/>
            <a:ext cx="6461760" cy="1066800"/>
          </a:xfrm>
        </p:spPr>
        <p:txBody>
          <a:bodyPr/>
          <a:lstStyle/>
          <a:p>
            <a:pPr algn="ctr"/>
            <a:r>
              <a:rPr lang="en-US" dirty="0"/>
              <a:t>Presentation of Tentative Agreement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2662990"/>
            <a:ext cx="1676400" cy="15731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246865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29095686"/>
              </p:ext>
            </p:extLst>
          </p:nvPr>
        </p:nvGraphicFramePr>
        <p:xfrm>
          <a:off x="457200" y="152400"/>
          <a:ext cx="7620000" cy="655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850302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1E6098-61E9-4E34-B0A1-F56B3E5E29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dirty="0"/>
              <a:t>PSA TA ranking vs 13 Regional comparators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7E7ECC08-465F-4B2A-8ABD-A17EBA08C90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7555958"/>
              </p:ext>
            </p:extLst>
          </p:nvPr>
        </p:nvGraphicFramePr>
        <p:xfrm>
          <a:off x="114300" y="1600200"/>
          <a:ext cx="8305799" cy="446540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88121">
                  <a:extLst>
                    <a:ext uri="{9D8B030D-6E8A-4147-A177-3AD203B41FA5}">
                      <a16:colId xmlns:a16="http://schemas.microsoft.com/office/drawing/2014/main" val="1685953111"/>
                    </a:ext>
                  </a:extLst>
                </a:gridCol>
                <a:gridCol w="450079">
                  <a:extLst>
                    <a:ext uri="{9D8B030D-6E8A-4147-A177-3AD203B41FA5}">
                      <a16:colId xmlns:a16="http://schemas.microsoft.com/office/drawing/2014/main" val="226120280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41776647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3591329382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1098861359"/>
                    </a:ext>
                  </a:extLst>
                </a:gridCol>
                <a:gridCol w="512748">
                  <a:extLst>
                    <a:ext uri="{9D8B030D-6E8A-4147-A177-3AD203B41FA5}">
                      <a16:colId xmlns:a16="http://schemas.microsoft.com/office/drawing/2014/main" val="1808022043"/>
                    </a:ext>
                  </a:extLst>
                </a:gridCol>
                <a:gridCol w="543370">
                  <a:extLst>
                    <a:ext uri="{9D8B030D-6E8A-4147-A177-3AD203B41FA5}">
                      <a16:colId xmlns:a16="http://schemas.microsoft.com/office/drawing/2014/main" val="1901386127"/>
                    </a:ext>
                  </a:extLst>
                </a:gridCol>
                <a:gridCol w="698619">
                  <a:extLst>
                    <a:ext uri="{9D8B030D-6E8A-4147-A177-3AD203B41FA5}">
                      <a16:colId xmlns:a16="http://schemas.microsoft.com/office/drawing/2014/main" val="1979689687"/>
                    </a:ext>
                  </a:extLst>
                </a:gridCol>
                <a:gridCol w="543370">
                  <a:extLst>
                    <a:ext uri="{9D8B030D-6E8A-4147-A177-3AD203B41FA5}">
                      <a16:colId xmlns:a16="http://schemas.microsoft.com/office/drawing/2014/main" val="2559432627"/>
                    </a:ext>
                  </a:extLst>
                </a:gridCol>
                <a:gridCol w="620994">
                  <a:extLst>
                    <a:ext uri="{9D8B030D-6E8A-4147-A177-3AD203B41FA5}">
                      <a16:colId xmlns:a16="http://schemas.microsoft.com/office/drawing/2014/main" val="1415085891"/>
                    </a:ext>
                  </a:extLst>
                </a:gridCol>
                <a:gridCol w="620994">
                  <a:extLst>
                    <a:ext uri="{9D8B030D-6E8A-4147-A177-3AD203B41FA5}">
                      <a16:colId xmlns:a16="http://schemas.microsoft.com/office/drawing/2014/main" val="2661199043"/>
                    </a:ext>
                  </a:extLst>
                </a:gridCol>
                <a:gridCol w="620994">
                  <a:extLst>
                    <a:ext uri="{9D8B030D-6E8A-4147-A177-3AD203B41FA5}">
                      <a16:colId xmlns:a16="http://schemas.microsoft.com/office/drawing/2014/main" val="2437795957"/>
                    </a:ext>
                  </a:extLst>
                </a:gridCol>
                <a:gridCol w="543370">
                  <a:extLst>
                    <a:ext uri="{9D8B030D-6E8A-4147-A177-3AD203B41FA5}">
                      <a16:colId xmlns:a16="http://schemas.microsoft.com/office/drawing/2014/main" val="2250583986"/>
                    </a:ext>
                  </a:extLst>
                </a:gridCol>
                <a:gridCol w="706476">
                  <a:extLst>
                    <a:ext uri="{9D8B030D-6E8A-4147-A177-3AD203B41FA5}">
                      <a16:colId xmlns:a16="http://schemas.microsoft.com/office/drawing/2014/main" val="2948475630"/>
                    </a:ext>
                  </a:extLst>
                </a:gridCol>
                <a:gridCol w="380264">
                  <a:extLst>
                    <a:ext uri="{9D8B030D-6E8A-4147-A177-3AD203B41FA5}">
                      <a16:colId xmlns:a16="http://schemas.microsoft.com/office/drawing/2014/main" val="318667887"/>
                    </a:ext>
                  </a:extLst>
                </a:gridCol>
              </a:tblGrid>
              <a:tr h="30204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7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59" marR="546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PSA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59" marR="546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AirWis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59" marR="546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Compass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59" marR="546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Commutair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59" marR="546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Endeavor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59" marR="546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Envoy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59" marR="546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ExpressJet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59" marR="546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GoJet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59" marR="546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Mesa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59" marR="546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Piedmont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59" marR="546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Republic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59" marR="546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SkyWest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59" marR="546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TransStates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59" marR="546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PSA rank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59" marR="54659" marT="0" marB="0" anchor="b"/>
                </a:tc>
                <a:extLst>
                  <a:ext uri="{0D108BD9-81ED-4DB2-BD59-A6C34878D82A}">
                    <a16:rowId xmlns:a16="http://schemas.microsoft.com/office/drawing/2014/main" val="4037725270"/>
                  </a:ext>
                </a:extLst>
              </a:tr>
              <a:tr h="21912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YOS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59" marR="546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TA DOS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59" marR="546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6/21/12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59" marR="546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5/1/16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59" marR="546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12/3/17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59" marR="546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1/1/19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59" marR="546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1/1/19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59" marR="546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8/1/09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59" marR="546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3/1/16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59" marR="546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10/1/18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59" marR="546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4/9/18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59" marR="546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8/1/17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59" marR="546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2/1/18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59" marR="546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4/18/16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59" marR="546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 dirty="0">
                          <a:effectLst/>
                        </a:rPr>
                        <a:t>out of 13</a:t>
                      </a:r>
                      <a:endParaRPr lang="en-US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59" marR="54659" marT="0" marB="0" anchor="b"/>
                </a:tc>
                <a:extLst>
                  <a:ext uri="{0D108BD9-81ED-4DB2-BD59-A6C34878D82A}">
                    <a16:rowId xmlns:a16="http://schemas.microsoft.com/office/drawing/2014/main" val="3320893608"/>
                  </a:ext>
                </a:extLst>
              </a:tr>
              <a:tr h="21912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1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59" marR="546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$23.75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59" marR="546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$20.14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59" marR="546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$20.64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59" marR="546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$19.19</a:t>
                      </a:r>
                      <a:endParaRPr lang="en-US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59" marR="546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$22.42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59" marR="546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$22.20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59" marR="546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$21.37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59" marR="546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$20.25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59" marR="546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$19.25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59" marR="546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$23.19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59" marR="546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$21.32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59" marR="546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$22.06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59" marR="546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$20.25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59" marR="546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1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59" marR="54659" marT="0" marB="0" anchor="b"/>
                </a:tc>
                <a:extLst>
                  <a:ext uri="{0D108BD9-81ED-4DB2-BD59-A6C34878D82A}">
                    <a16:rowId xmlns:a16="http://schemas.microsoft.com/office/drawing/2014/main" val="2119980168"/>
                  </a:ext>
                </a:extLst>
              </a:tr>
              <a:tr h="21912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2</a:t>
                      </a:r>
                      <a:endParaRPr lang="en-US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59" marR="546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$25.50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59" marR="546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$21.48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59" marR="546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$22.11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59" marR="546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$20.28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59" marR="546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$23.93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59" marR="546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$22.91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59" marR="546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$23.10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59" marR="546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$22.00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59" marR="546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$21.00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59" marR="546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$25.00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59" marR="546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$22.85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59" marR="546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$23.28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59" marR="546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$21.25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59" marR="546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1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59" marR="54659" marT="0" marB="0" anchor="b"/>
                </a:tc>
                <a:extLst>
                  <a:ext uri="{0D108BD9-81ED-4DB2-BD59-A6C34878D82A}">
                    <a16:rowId xmlns:a16="http://schemas.microsoft.com/office/drawing/2014/main" val="1346888828"/>
                  </a:ext>
                </a:extLst>
              </a:tr>
              <a:tr h="21912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3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59" marR="546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$27.26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59" marR="546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$22.53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59" marR="546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$23.37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59" marR="546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$21.38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59" marR="546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$25.56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59" marR="546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$23.80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59" marR="546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$24.43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59" marR="546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$23.25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59" marR="546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$22.55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59" marR="546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$26.41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59" marR="546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$24.24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59" marR="546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$24.42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59" marR="546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$22.00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59" marR="546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1</a:t>
                      </a:r>
                      <a:endParaRPr lang="en-US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59" marR="54659" marT="0" marB="0" anchor="b"/>
                </a:tc>
                <a:extLst>
                  <a:ext uri="{0D108BD9-81ED-4DB2-BD59-A6C34878D82A}">
                    <a16:rowId xmlns:a16="http://schemas.microsoft.com/office/drawing/2014/main" val="1450588026"/>
                  </a:ext>
                </a:extLst>
              </a:tr>
              <a:tr h="21912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4</a:t>
                      </a:r>
                      <a:endParaRPr lang="en-US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59" marR="546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$28.97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59" marR="546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$23.71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59" marR="546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$24.57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59" marR="546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$22.47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59" marR="546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$26.69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59" marR="546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$25.76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59" marR="546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$25.69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59" marR="546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$24.50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59" marR="546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$24.34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59" marR="546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$28.11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59" marR="546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$25.66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59" marR="546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$25.61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59" marR="546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$22.50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59" marR="546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1</a:t>
                      </a:r>
                      <a:endParaRPr lang="en-US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59" marR="54659" marT="0" marB="0" anchor="b"/>
                </a:tc>
                <a:extLst>
                  <a:ext uri="{0D108BD9-81ED-4DB2-BD59-A6C34878D82A}">
                    <a16:rowId xmlns:a16="http://schemas.microsoft.com/office/drawing/2014/main" val="2831420750"/>
                  </a:ext>
                </a:extLst>
              </a:tr>
              <a:tr h="21912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5</a:t>
                      </a:r>
                      <a:endParaRPr lang="en-US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59" marR="546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$30.00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59" marR="546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$24.97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59" marR="546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$25.95</a:t>
                      </a:r>
                      <a:endParaRPr lang="en-US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59" marR="546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$23.57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59" marR="546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$27.74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59" marR="546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$26.94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59" marR="546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$27.32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59" marR="546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$25.75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59" marR="546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$25.66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59" marR="546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$29.47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59" marR="546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$27.03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59" marR="546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$26.89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59" marR="546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$24.25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59" marR="546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1</a:t>
                      </a:r>
                      <a:endParaRPr lang="en-US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59" marR="54659" marT="0" marB="0" anchor="b"/>
                </a:tc>
                <a:extLst>
                  <a:ext uri="{0D108BD9-81ED-4DB2-BD59-A6C34878D82A}">
                    <a16:rowId xmlns:a16="http://schemas.microsoft.com/office/drawing/2014/main" val="3391252113"/>
                  </a:ext>
                </a:extLst>
              </a:tr>
              <a:tr h="21912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6</a:t>
                      </a:r>
                      <a:endParaRPr lang="en-US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59" marR="546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$31.50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59" marR="546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$26.58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59" marR="546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$26.92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59" marR="546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$24.67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59" marR="546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$28.75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59" marR="546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$28.10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59" marR="546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$28.69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59" marR="546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$27.00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59" marR="546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$26.55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59" marR="546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$30.20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59" marR="546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$28.45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59" marR="546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$28.30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59" marR="546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$25.00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59" marR="546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1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59" marR="54659" marT="0" marB="0" anchor="b"/>
                </a:tc>
                <a:extLst>
                  <a:ext uri="{0D108BD9-81ED-4DB2-BD59-A6C34878D82A}">
                    <a16:rowId xmlns:a16="http://schemas.microsoft.com/office/drawing/2014/main" val="4140379670"/>
                  </a:ext>
                </a:extLst>
              </a:tr>
              <a:tr h="21912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7</a:t>
                      </a:r>
                      <a:endParaRPr lang="en-US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59" marR="546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$32.85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59" marR="546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$27.87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59" marR="546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$27.93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59" marR="546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$25.76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59" marR="546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$29.59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59" marR="546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$31.03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59" marR="546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$30.65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59" marR="546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$28.00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59" marR="546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$27.44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59" marR="546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$30.92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59" marR="546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$28.87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59" marR="546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$29.61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59" marR="546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$25.25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59" marR="546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1</a:t>
                      </a:r>
                      <a:endParaRPr lang="en-US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59" marR="54659" marT="0" marB="0" anchor="b"/>
                </a:tc>
                <a:extLst>
                  <a:ext uri="{0D108BD9-81ED-4DB2-BD59-A6C34878D82A}">
                    <a16:rowId xmlns:a16="http://schemas.microsoft.com/office/drawing/2014/main" val="1749506208"/>
                  </a:ext>
                </a:extLst>
              </a:tr>
              <a:tr h="21912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8</a:t>
                      </a:r>
                      <a:endParaRPr lang="en-US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59" marR="546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$34.02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59" marR="546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$29.58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59" marR="546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$28.91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59" marR="546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$26.86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59" marR="546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$30.64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59" marR="546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$32.15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59" marR="546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$31.57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59" marR="546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$29.00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59" marR="546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$28.44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59" marR="546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$31.95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59" marR="546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$29.72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59" marR="546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$30.67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59" marR="546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$26.25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59" marR="546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1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59" marR="54659" marT="0" marB="0" anchor="b"/>
                </a:tc>
                <a:extLst>
                  <a:ext uri="{0D108BD9-81ED-4DB2-BD59-A6C34878D82A}">
                    <a16:rowId xmlns:a16="http://schemas.microsoft.com/office/drawing/2014/main" val="2090646212"/>
                  </a:ext>
                </a:extLst>
              </a:tr>
              <a:tr h="21912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9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59" marR="546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$35.01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59" marR="546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$30.47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59" marR="546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$29.78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59" marR="546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$27.95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59" marR="546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$31.55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59" marR="546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$33.28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59" marR="546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$33.05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59" marR="546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$30.00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59" marR="546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$29.21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59" marR="546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$32.65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59" marR="546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$30.58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59" marR="546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$31.68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59" marR="546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$27.00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59" marR="546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1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59" marR="54659" marT="0" marB="0" anchor="b"/>
                </a:tc>
                <a:extLst>
                  <a:ext uri="{0D108BD9-81ED-4DB2-BD59-A6C34878D82A}">
                    <a16:rowId xmlns:a16="http://schemas.microsoft.com/office/drawing/2014/main" val="2624238949"/>
                  </a:ext>
                </a:extLst>
              </a:tr>
              <a:tr h="21912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10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59" marR="546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$35.99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59" marR="546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$31.32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59" marR="546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$30.56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59" marR="546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$27.95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59" marR="546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$32.43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59" marR="546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$34.39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59" marR="546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$34.13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59" marR="546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$30.75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59" marR="546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$30.24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59" marR="546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$33.38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59" marR="546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$31.64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59" marR="546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$32.64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59" marR="546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$28.75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59" marR="546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1</a:t>
                      </a:r>
                      <a:endParaRPr lang="en-US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59" marR="54659" marT="0" marB="0" anchor="b"/>
                </a:tc>
                <a:extLst>
                  <a:ext uri="{0D108BD9-81ED-4DB2-BD59-A6C34878D82A}">
                    <a16:rowId xmlns:a16="http://schemas.microsoft.com/office/drawing/2014/main" val="3752737507"/>
                  </a:ext>
                </a:extLst>
              </a:tr>
              <a:tr h="21912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11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59" marR="546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$36.95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59" marR="546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$31.90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59" marR="546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$30.56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59" marR="546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$27.95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59" marR="546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$33.23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59" marR="546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$34.81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59" marR="546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$35.93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59" marR="546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$31.50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59" marR="546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$31.08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59" marR="546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$34.11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59" marR="546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$32.77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59" marR="546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$33.66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59" marR="546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$29.25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59" marR="546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1</a:t>
                      </a:r>
                      <a:endParaRPr lang="en-US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59" marR="54659" marT="0" marB="0" anchor="b"/>
                </a:tc>
                <a:extLst>
                  <a:ext uri="{0D108BD9-81ED-4DB2-BD59-A6C34878D82A}">
                    <a16:rowId xmlns:a16="http://schemas.microsoft.com/office/drawing/2014/main" val="3402190969"/>
                  </a:ext>
                </a:extLst>
              </a:tr>
              <a:tr h="21912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12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59" marR="546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$37.57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59" marR="546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$32.21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59" marR="546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$30.56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59" marR="546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$27.95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59" marR="546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$33.81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59" marR="546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$35.08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59" marR="546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$36.59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59" marR="546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$32.25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59" marR="546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$31.37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59" marR="546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$34.49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59" marR="546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$33.27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59" marR="546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$34.65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59" marR="546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$31.75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59" marR="546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1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59" marR="54659" marT="0" marB="0" anchor="b"/>
                </a:tc>
                <a:extLst>
                  <a:ext uri="{0D108BD9-81ED-4DB2-BD59-A6C34878D82A}">
                    <a16:rowId xmlns:a16="http://schemas.microsoft.com/office/drawing/2014/main" val="346005131"/>
                  </a:ext>
                </a:extLst>
              </a:tr>
              <a:tr h="21912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13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59" marR="546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$38.50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59" marR="546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$32.48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59" marR="546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$30.56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59" marR="546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$27.95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59" marR="546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$34.37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59" marR="546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$35.83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59" marR="546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$37.10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59" marR="546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$33.00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59" marR="546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$32.01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59" marR="546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$34.92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59" marR="546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$33.73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59" marR="546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$35.75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59" marR="546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$32.50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59" marR="546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1</a:t>
                      </a:r>
                      <a:endParaRPr lang="en-US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59" marR="54659" marT="0" marB="0" anchor="b"/>
                </a:tc>
                <a:extLst>
                  <a:ext uri="{0D108BD9-81ED-4DB2-BD59-A6C34878D82A}">
                    <a16:rowId xmlns:a16="http://schemas.microsoft.com/office/drawing/2014/main" val="2962821596"/>
                  </a:ext>
                </a:extLst>
              </a:tr>
              <a:tr h="21912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14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59" marR="546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$39.00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59" marR="546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$32.79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59" marR="546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$30.56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59" marR="546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$27.95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59" marR="546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$35.05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59" marR="546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$36.58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59" marR="546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$38.00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59" marR="546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$33.75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59" marR="546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$32.34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59" marR="546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$35.30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59" marR="546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$35.79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59" marR="546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$36.80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59" marR="546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$34.00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59" marR="546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1</a:t>
                      </a:r>
                      <a:endParaRPr lang="en-US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59" marR="54659" marT="0" marB="0" anchor="b"/>
                </a:tc>
                <a:extLst>
                  <a:ext uri="{0D108BD9-81ED-4DB2-BD59-A6C34878D82A}">
                    <a16:rowId xmlns:a16="http://schemas.microsoft.com/office/drawing/2014/main" val="567352699"/>
                  </a:ext>
                </a:extLst>
              </a:tr>
              <a:tr h="21912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15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59" marR="546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$39.50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59" marR="546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$33.06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59" marR="546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$30.56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59" marR="546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$27.95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59" marR="546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$35.48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59" marR="546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$37.33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59" marR="546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$38.00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59" marR="546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$33.75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59" marR="546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$32.99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59" marR="546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$35.58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59" marR="546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$36.29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59" marR="546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$37.87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59" marR="546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$34.75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59" marR="546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1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59" marR="54659" marT="0" marB="0" anchor="b"/>
                </a:tc>
                <a:extLst>
                  <a:ext uri="{0D108BD9-81ED-4DB2-BD59-A6C34878D82A}">
                    <a16:rowId xmlns:a16="http://schemas.microsoft.com/office/drawing/2014/main" val="2767821689"/>
                  </a:ext>
                </a:extLst>
              </a:tr>
              <a:tr h="21912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16</a:t>
                      </a:r>
                      <a:endParaRPr lang="en-US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59" marR="546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$40.00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59" marR="546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$33.31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59" marR="546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$30.56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59" marR="546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$27.95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59" marR="546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$35.48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59" marR="546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$38.08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59" marR="546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$38.00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59" marR="546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$33.75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59" marR="546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$33.63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59" marR="546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$36.17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59" marR="546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$36.79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59" marR="546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$39.00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59" marR="546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$34.75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59" marR="546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1</a:t>
                      </a:r>
                      <a:endParaRPr lang="en-US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59" marR="54659" marT="0" marB="0" anchor="b"/>
                </a:tc>
                <a:extLst>
                  <a:ext uri="{0D108BD9-81ED-4DB2-BD59-A6C34878D82A}">
                    <a16:rowId xmlns:a16="http://schemas.microsoft.com/office/drawing/2014/main" val="4062065871"/>
                  </a:ext>
                </a:extLst>
              </a:tr>
              <a:tr h="21912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17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59" marR="546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$40.50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59" marR="546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$33.56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59" marR="546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$30.56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59" marR="546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$27.95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59" marR="546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$35.48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59" marR="546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$38.08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59" marR="546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$38.00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59" marR="546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$33.75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59" marR="546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$34.20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59" marR="546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$36.17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59" marR="546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$37.29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59" marR="546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$39.95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59" marR="546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$34.75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59" marR="546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1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59" marR="54659" marT="0" marB="0" anchor="b"/>
                </a:tc>
                <a:extLst>
                  <a:ext uri="{0D108BD9-81ED-4DB2-BD59-A6C34878D82A}">
                    <a16:rowId xmlns:a16="http://schemas.microsoft.com/office/drawing/2014/main" val="4090831664"/>
                  </a:ext>
                </a:extLst>
              </a:tr>
              <a:tr h="21912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18</a:t>
                      </a:r>
                      <a:endParaRPr lang="en-US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59" marR="546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$41.00</a:t>
                      </a:r>
                      <a:endParaRPr lang="en-US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59" marR="546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$33.81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59" marR="546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$30.56</a:t>
                      </a:r>
                      <a:endParaRPr lang="en-US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59" marR="546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$27.95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59" marR="546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$35.48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59" marR="546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$38.08</a:t>
                      </a:r>
                      <a:endParaRPr lang="en-US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59" marR="546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$38.00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59" marR="546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$33.75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59" marR="546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$34.37</a:t>
                      </a:r>
                      <a:endParaRPr lang="en-US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59" marR="546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$36.17</a:t>
                      </a:r>
                      <a:endParaRPr lang="en-US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59" marR="546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$37.79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59" marR="546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$40.74</a:t>
                      </a:r>
                      <a:endParaRPr lang="en-US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59" marR="546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$34.75</a:t>
                      </a:r>
                      <a:endParaRPr lang="en-US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59" marR="5465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1</a:t>
                      </a:r>
                      <a:endParaRPr lang="en-US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59" marR="54659" marT="0" marB="0" anchor="b"/>
                </a:tc>
                <a:extLst>
                  <a:ext uri="{0D108BD9-81ED-4DB2-BD59-A6C34878D82A}">
                    <a16:rowId xmlns:a16="http://schemas.microsoft.com/office/drawing/2014/main" val="17476114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021057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F50AC5-188B-4A88-92F0-74A64036E9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SIGNING BONUS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7584828"/>
              </p:ext>
            </p:extLst>
          </p:nvPr>
        </p:nvGraphicFramePr>
        <p:xfrm>
          <a:off x="990600" y="1676400"/>
          <a:ext cx="6096000" cy="3505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01040">
                <a:tc>
                  <a:txBody>
                    <a:bodyPr/>
                    <a:lstStyle/>
                    <a:p>
                      <a:r>
                        <a:rPr lang="en-US" dirty="0"/>
                        <a:t>COMPLETED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BONUS AMOUNT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1040">
                <a:tc>
                  <a:txBody>
                    <a:bodyPr/>
                    <a:lstStyle/>
                    <a:p>
                      <a:r>
                        <a:rPr lang="en-US" dirty="0"/>
                        <a:t>6 MONTHS-2 YOS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$1,000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1040">
                <a:tc>
                  <a:txBody>
                    <a:bodyPr/>
                    <a:lstStyle/>
                    <a:p>
                      <a:r>
                        <a:rPr lang="en-US" dirty="0"/>
                        <a:t>3 YOS-5 YOS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$1,250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1040">
                <a:tc>
                  <a:txBody>
                    <a:bodyPr/>
                    <a:lstStyle/>
                    <a:p>
                      <a:r>
                        <a:rPr lang="en-US" dirty="0"/>
                        <a:t>6 YOS-9 YOS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$1,500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01040">
                <a:tc>
                  <a:txBody>
                    <a:bodyPr/>
                    <a:lstStyle/>
                    <a:p>
                      <a:r>
                        <a:rPr lang="en-US" dirty="0"/>
                        <a:t>10 YOS+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$1,800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53BEE157-8A78-44AA-AAB5-9344885DCC53}"/>
              </a:ext>
            </a:extLst>
          </p:cNvPr>
          <p:cNvSpPr/>
          <p:nvPr/>
        </p:nvSpPr>
        <p:spPr>
          <a:xfrm>
            <a:off x="2971800" y="563880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The signing bonus is worth $1.2 million.</a:t>
            </a:r>
          </a:p>
        </p:txBody>
      </p:sp>
    </p:spTree>
    <p:extLst>
      <p:ext uri="{BB962C8B-B14F-4D97-AF65-F5344CB8AC3E}">
        <p14:creationId xmlns:p14="http://schemas.microsoft.com/office/powerpoint/2010/main" val="14987271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9AC75A4C-7C66-430C-A3A4-D7FAA3777D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PER DIEM INCREASES</a:t>
            </a:r>
          </a:p>
          <a:p>
            <a:pPr lvl="1"/>
            <a:r>
              <a:rPr lang="en-US" dirty="0"/>
              <a:t>$1.85 DOS</a:t>
            </a:r>
          </a:p>
          <a:p>
            <a:pPr lvl="1"/>
            <a:r>
              <a:rPr lang="en-US" dirty="0"/>
              <a:t>$1.90 DOS+1</a:t>
            </a:r>
          </a:p>
          <a:p>
            <a:pPr lvl="1"/>
            <a:r>
              <a:rPr lang="en-US" dirty="0"/>
              <a:t>$1.95 DOS+2</a:t>
            </a:r>
          </a:p>
          <a:p>
            <a:pPr lvl="1"/>
            <a:r>
              <a:rPr lang="en-US" dirty="0"/>
              <a:t>$2.00 DOS+3 </a:t>
            </a:r>
          </a:p>
          <a:p>
            <a:pPr lvl="1"/>
            <a:r>
              <a:rPr lang="en-US" dirty="0"/>
              <a:t>The per diem increases are worth $1.8 million over 4 years.</a:t>
            </a:r>
          </a:p>
          <a:p>
            <a:pPr lvl="1"/>
            <a:endParaRPr lang="en-US" dirty="0"/>
          </a:p>
          <a:p>
            <a:r>
              <a:rPr lang="en-US" dirty="0"/>
              <a:t>MONTHLY GUARANTEE-75 HOURS</a:t>
            </a:r>
          </a:p>
          <a:p>
            <a:r>
              <a:rPr lang="en-US" dirty="0"/>
              <a:t>MINIMUM DAY PAY</a:t>
            </a:r>
          </a:p>
          <a:p>
            <a:r>
              <a:rPr lang="en-US" dirty="0"/>
              <a:t>READY RESERVE PAY FOR SIT NO FLY</a:t>
            </a:r>
          </a:p>
          <a:p>
            <a:r>
              <a:rPr lang="en-US" dirty="0"/>
              <a:t>INCREASE PAY EXTENSIONS</a:t>
            </a:r>
          </a:p>
          <a:p>
            <a:r>
              <a:rPr lang="en-US" dirty="0"/>
              <a:t>INCREASE PAY JUNIOR ASSIGNING</a:t>
            </a:r>
          </a:p>
          <a:p>
            <a:r>
              <a:rPr lang="en-US" dirty="0"/>
              <a:t>DEADHEAD PAY FOR TRAVEL TO AND FROM TRAINING</a:t>
            </a:r>
          </a:p>
          <a:p>
            <a:r>
              <a:rPr lang="en-US" dirty="0"/>
              <a:t>HOME STUDY PAY-PAID ABOVE GUARANTEE</a:t>
            </a:r>
          </a:p>
          <a:p>
            <a:r>
              <a:rPr lang="en-US" dirty="0"/>
              <a:t>ADDED TWO HOLIDAYS-MEMORIAL DAY AND JULY 4</a:t>
            </a:r>
            <a:r>
              <a:rPr lang="en-US" baseline="30000" dirty="0"/>
              <a:t>TH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9" name="Title 8">
            <a:extLst>
              <a:ext uri="{FF2B5EF4-FFF2-40B4-BE49-F238E27FC236}">
                <a16:creationId xmlns:a16="http://schemas.microsoft.com/office/drawing/2014/main" id="{2F123A92-674C-43E8-A6A3-8CF5EDF413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ECONOMICS</a:t>
            </a:r>
          </a:p>
        </p:txBody>
      </p:sp>
    </p:spTree>
    <p:extLst>
      <p:ext uri="{BB962C8B-B14F-4D97-AF65-F5344CB8AC3E}">
        <p14:creationId xmlns:p14="http://schemas.microsoft.com/office/powerpoint/2010/main" val="39656444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C434DA-C296-4732-AA53-3AC46969B7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en-US" dirty="0"/>
            </a:br>
            <a:r>
              <a:rPr lang="en-US" dirty="0"/>
              <a:t>OTHER ECONOMICS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FEDAB6-094A-49E1-9907-C4A71D3E5D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r>
              <a:rPr lang="en-US" dirty="0"/>
              <a:t>HOME STUDY PAY-PAID ABOVE GUARANTEE</a:t>
            </a:r>
          </a:p>
          <a:p>
            <a:r>
              <a:rPr lang="en-US" dirty="0"/>
              <a:t>ADDED TWO HOLIDAYS-MEMORIAL DAY AND JULY 4</a:t>
            </a:r>
            <a:r>
              <a:rPr lang="en-US" baseline="30000" dirty="0"/>
              <a:t>TH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300564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D010C6-F500-4757-927C-61E1928CCA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VACATIONS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D64C9C-8552-40A0-8012-E14F39F69F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3 WEEKS AT 6 YOS</a:t>
            </a:r>
          </a:p>
          <a:p>
            <a:r>
              <a:rPr lang="en-US" dirty="0"/>
              <a:t>4 WEEKS AT 13 YOS</a:t>
            </a:r>
          </a:p>
          <a:p>
            <a:r>
              <a:rPr lang="en-US" dirty="0"/>
              <a:t>NEW 5</a:t>
            </a:r>
            <a:r>
              <a:rPr lang="en-US" baseline="30000" dirty="0"/>
              <a:t>TH</a:t>
            </a:r>
            <a:r>
              <a:rPr lang="en-US" dirty="0"/>
              <a:t> WEEK AT 18 YOS</a:t>
            </a:r>
          </a:p>
        </p:txBody>
      </p:sp>
    </p:spTree>
    <p:extLst>
      <p:ext uri="{BB962C8B-B14F-4D97-AF65-F5344CB8AC3E}">
        <p14:creationId xmlns:p14="http://schemas.microsoft.com/office/powerpoint/2010/main" val="133574669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92BC3E-A072-4D15-8DDE-F0EDBBF29C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SICK LEAVE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4646FA-6688-4B3A-9D83-D08D83FA5D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INCREASED MONTHLY ACCURAL TO 3.5 HOUR/MO</a:t>
            </a:r>
          </a:p>
          <a:p>
            <a:r>
              <a:rPr lang="en-US" dirty="0"/>
              <a:t>INCREASE MAXIMUM SICK LEAVE ACCURAL TO 400 HOURS</a:t>
            </a:r>
          </a:p>
        </p:txBody>
      </p:sp>
    </p:spTree>
    <p:extLst>
      <p:ext uri="{BB962C8B-B14F-4D97-AF65-F5344CB8AC3E}">
        <p14:creationId xmlns:p14="http://schemas.microsoft.com/office/powerpoint/2010/main" val="194323519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40616F-220B-451C-8F5D-C2465FB461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HOURS OF SERVICE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D8A0CC-798F-486D-838B-6D93BD42DD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CREATED NEW SECTION TO ESTABLISH CLEAR RULES FOR IN THE OPERATION AND SCHEDULE BUILD</a:t>
            </a:r>
          </a:p>
          <a:p>
            <a:r>
              <a:rPr lang="en-US" dirty="0"/>
              <a:t>MINIMUM OF 11 DAYS OFF LINEHOLDER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830808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645B15-21F2-4698-B434-31019406A7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SCHEDULING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0F2841-6C3F-4B4B-A9C7-E67CF79D0B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MONTHLY BIDDING TO OPEN NO LATER THAN THE 10</a:t>
            </a:r>
            <a:r>
              <a:rPr lang="en-US" baseline="30000" dirty="0"/>
              <a:t>TH</a:t>
            </a:r>
            <a:r>
              <a:rPr lang="en-US" dirty="0"/>
              <a:t> OF THE MONTH PRIOR</a:t>
            </a:r>
          </a:p>
          <a:p>
            <a:r>
              <a:rPr lang="en-US" dirty="0"/>
              <a:t>MONTHLY BIDDING CLOSE BY 1200ET ON THE 19</a:t>
            </a:r>
            <a:r>
              <a:rPr lang="en-US" baseline="30000" dirty="0"/>
              <a:t>TH</a:t>
            </a:r>
            <a:r>
              <a:rPr lang="en-US" dirty="0"/>
              <a:t> OF THE MONTH PRIOR</a:t>
            </a:r>
          </a:p>
          <a:p>
            <a:r>
              <a:rPr lang="en-US" dirty="0"/>
              <a:t>PRE-BLEND AWARDS POSTED BY 1700ET OF THE MONTH PRIOR UNLESS 19</a:t>
            </a:r>
            <a:r>
              <a:rPr lang="en-US" baseline="30000" dirty="0"/>
              <a:t>TH</a:t>
            </a:r>
            <a:r>
              <a:rPr lang="en-US" dirty="0"/>
              <a:t> FALLS ON A WEEKEND</a:t>
            </a:r>
          </a:p>
          <a:p>
            <a:r>
              <a:rPr lang="en-US" dirty="0"/>
              <a:t>INCREASED GOLDEN DAYS TO 4</a:t>
            </a:r>
          </a:p>
          <a:p>
            <a:r>
              <a:rPr lang="en-US" dirty="0"/>
              <a:t>TRADES FROM ONE RESTRICTED DAY TO ANOTHER RESTRICTED DAY</a:t>
            </a:r>
          </a:p>
          <a:p>
            <a:r>
              <a:rPr lang="en-US" dirty="0"/>
              <a:t>SWAPS OR ADDS AT LESS THEN 48 HOURS OUT</a:t>
            </a:r>
          </a:p>
          <a:p>
            <a:r>
              <a:rPr lang="en-US" dirty="0"/>
              <a:t>SWAPPED WITH OPEN TIME FOR LESSER NUMBER OF DAYS</a:t>
            </a:r>
          </a:p>
          <a:p>
            <a:r>
              <a:rPr lang="en-US" dirty="0"/>
              <a:t>DROPS OF LAST LEG TO ANOTHER FLIGHT ATTENDANT</a:t>
            </a:r>
          </a:p>
        </p:txBody>
      </p:sp>
    </p:spTree>
    <p:extLst>
      <p:ext uri="{BB962C8B-B14F-4D97-AF65-F5344CB8AC3E}">
        <p14:creationId xmlns:p14="http://schemas.microsoft.com/office/powerpoint/2010/main" val="243199677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3BC059-D122-4FA2-8C7B-747449BFE1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RESERVE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CC0355-DE46-4910-975C-63DF988ABC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INCREASED MINIMUM CALL OUT TO 2 HOUR MINIMUM ALL BASES EXCEPT TYS WITH 1 HOUR CALL OUT-SHORT CALL RESERVE</a:t>
            </a:r>
          </a:p>
          <a:p>
            <a:r>
              <a:rPr lang="en-US" dirty="0"/>
              <a:t>ASSIGNMENT “BUCKETS” FOR LONG CALL, SHORT CALL AND READY RESERVE</a:t>
            </a:r>
          </a:p>
          <a:p>
            <a:r>
              <a:rPr lang="en-US" dirty="0"/>
              <a:t>CLEAR ORDER OF ASSIGNMENT OF RESERVES</a:t>
            </a:r>
          </a:p>
          <a:p>
            <a:r>
              <a:rPr lang="en-US" dirty="0"/>
              <a:t>RESERVE ASSIGNMENT TRANSPARENCY</a:t>
            </a:r>
          </a:p>
          <a:p>
            <a:endParaRPr lang="en-US" dirty="0"/>
          </a:p>
          <a:p>
            <a:endParaRPr lang="en-US" dirty="0"/>
          </a:p>
          <a:p>
            <a:pPr marL="11430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6403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AFA-CWA Mutual Respect Policy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/>
              <a:t>AFA-CWA is committed to creating and maintaining a working environment based on dignity and mutual respect. </a:t>
            </a:r>
          </a:p>
          <a:p>
            <a:r>
              <a:rPr lang="en-US" b="1" dirty="0"/>
              <a:t>What we ask of you: </a:t>
            </a:r>
          </a:p>
          <a:p>
            <a:pPr lvl="1"/>
            <a:r>
              <a:rPr lang="en-US" dirty="0"/>
              <a:t>To treat everybody, including all AFA-CWA members as well as AFA-CWA staff members with respect and dignity.  </a:t>
            </a:r>
          </a:p>
          <a:p>
            <a:pPr lvl="1"/>
            <a:r>
              <a:rPr lang="en-US" dirty="0"/>
              <a:t>To make absolutely sure your own behavior does not cause offense or misunderstanding and be open to comments from others that you may have caused offense. </a:t>
            </a:r>
          </a:p>
          <a:p>
            <a:pPr lvl="1"/>
            <a:r>
              <a:rPr lang="en-US" dirty="0"/>
              <a:t>To think before you make personal remarks. </a:t>
            </a:r>
          </a:p>
          <a:p>
            <a:pPr lvl="1"/>
            <a:r>
              <a:rPr lang="en-US" dirty="0"/>
              <a:t>To accept responsibility for challenging all forms of unacceptable and offensive behavior, and for upholding personal dignity.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955259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D69EC3-739E-4D2D-993E-7A902BCDE1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LEAVES OF ABSENCE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71A391-6F15-4D2F-AFE8-7FE1583D41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UNUSED PERSONAL DAYS WILL BE ROLLED OVER AUTOMATICALLY TO MAX OF 6</a:t>
            </a:r>
          </a:p>
        </p:txBody>
      </p:sp>
    </p:spTree>
    <p:extLst>
      <p:ext uri="{BB962C8B-B14F-4D97-AF65-F5344CB8AC3E}">
        <p14:creationId xmlns:p14="http://schemas.microsoft.com/office/powerpoint/2010/main" val="48450861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C84411-6EEF-4998-8330-42075FEDAD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UNIFORMS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E61A01-7D99-421A-8FDF-E644249DC3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r>
              <a:rPr lang="en-US" dirty="0"/>
              <a:t>COMBINE CLEANING AND REPLACEMENT DOLLARS IN TO ONE PAYMENT OF $500 TO MAXIMUM OF $800</a:t>
            </a:r>
          </a:p>
          <a:p>
            <a:r>
              <a:rPr lang="en-US" dirty="0"/>
              <a:t>COMPANY AGREED THIS ALLOWANCE CAN BE USED TO PURCHASE APPROVED SHOES ETC. WITH APPLICABLE RECEIPTS</a:t>
            </a:r>
          </a:p>
        </p:txBody>
      </p:sp>
    </p:spTree>
    <p:extLst>
      <p:ext uri="{BB962C8B-B14F-4D97-AF65-F5344CB8AC3E}">
        <p14:creationId xmlns:p14="http://schemas.microsoft.com/office/powerpoint/2010/main" val="36366375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72488E-20B8-4425-8563-615EBBAED4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SENIORITY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D50161-621D-4569-A87C-F99D152955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TRANSFERS TO AN IN-FLIGHT MANAGEMENT POSITION WILL ONLY ACCRUE AND RETAIN FOR SENIORITY FOR 5 YEARS - ONLY RETAIN AFTER THIS TIME PERIOD</a:t>
            </a:r>
          </a:p>
        </p:txBody>
      </p:sp>
    </p:spTree>
    <p:extLst>
      <p:ext uri="{BB962C8B-B14F-4D97-AF65-F5344CB8AC3E}">
        <p14:creationId xmlns:p14="http://schemas.microsoft.com/office/powerpoint/2010/main" val="227824632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61D1D6-3D3F-46D0-A123-C8E60A15EC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A5E9BB-5475-4BF3-9BBD-F553BDAE9E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THIS APPLIES </a:t>
            </a:r>
            <a:r>
              <a:rPr lang="en-US" i="1" u="sng" dirty="0"/>
              <a:t>ONLY TO FIGHT ATTENDANTS HIRED AFTER RATIFICATION-</a:t>
            </a:r>
          </a:p>
          <a:p>
            <a:pPr lvl="1"/>
            <a:r>
              <a:rPr lang="en-US" dirty="0"/>
              <a:t>PROBATION REMAINS AT 6 MONTHS BUT NOT COUNTING THE TIME SPENT IN TRAINING</a:t>
            </a:r>
          </a:p>
          <a:p>
            <a:endParaRPr lang="en-US" dirty="0"/>
          </a:p>
          <a:p>
            <a:endParaRPr lang="en-US" i="1" u="sng" dirty="0"/>
          </a:p>
        </p:txBody>
      </p:sp>
    </p:spTree>
    <p:extLst>
      <p:ext uri="{BB962C8B-B14F-4D97-AF65-F5344CB8AC3E}">
        <p14:creationId xmlns:p14="http://schemas.microsoft.com/office/powerpoint/2010/main" val="102641904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7D9446-9189-4F7D-9B1C-1D96115E94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AGENCY SHOP DUES CHECK-OFF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DEBC12-DD2C-4015-ADF0-8F4592295F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DUES IN ARREARS MAY BE COLLECTED VIA PAYROLL DEDUCTIONS-SECOND CHECK OF THE MONTH ONLY</a:t>
            </a:r>
          </a:p>
        </p:txBody>
      </p:sp>
    </p:spTree>
    <p:extLst>
      <p:ext uri="{BB962C8B-B14F-4D97-AF65-F5344CB8AC3E}">
        <p14:creationId xmlns:p14="http://schemas.microsoft.com/office/powerpoint/2010/main" val="123285177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70700D-CAB7-4EE2-B0A1-899F075746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GRIEVANCES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874953-5A67-4A53-975F-0084E53E91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r>
              <a:rPr lang="en-US" dirty="0"/>
              <a:t>INVESTIGATIONS STEMMING FROM ATTENDANCE POLICY WILL BE HELD TELEPHONICALLY UNLESS OTHERWISE REQUESTED</a:t>
            </a:r>
          </a:p>
          <a:p>
            <a:r>
              <a:rPr lang="en-US" dirty="0"/>
              <a:t>ADDED A FORMAL QUARTERLY GRIEVANCE REVIEW PROCESS TO HELP EXPEDITE AND SETTLE OUTSTANDING GRIEVANCES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691000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A07D90-76D7-41DC-ABF1-E5F6C17B00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TRAINING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C05497-452A-4677-9A1A-126EAAC359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r>
              <a:rPr lang="en-US" dirty="0"/>
              <a:t>NO CHECKRIDES ON DECEMBER 24 AND 25 AND JANUARY 1</a:t>
            </a:r>
          </a:p>
          <a:p>
            <a:r>
              <a:rPr lang="en-US" dirty="0"/>
              <a:t>NO EXTENSIONS OR JUNIOR ASSIGNMENTS JUST TO CONDUCT A CHECKRIDE</a:t>
            </a:r>
          </a:p>
          <a:p>
            <a:r>
              <a:rPr lang="en-US" dirty="0"/>
              <a:t>FLIGHT ATTENDANT, AT THEIR OPTION AND COMPANY AGREEMENT, MAY ATTEND TRAINING DURING A VACATION AND BE PAID FOR BOTH EVENTS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576285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C66A36-E479-4E03-BF07-2BC3A79220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BAEA75-542A-4359-83A4-8420C5919B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r>
              <a:rPr lang="en-US" dirty="0"/>
              <a:t>FLIGHT ATTENDANTS WILL NOT BE REQUIRED TO PERFORM WORK NORMALLY ASSIGNED TO A CLEANER, PROVISIONER, CATERER, AND RAMP OR OPERATIONS AGENT.</a:t>
            </a:r>
          </a:p>
        </p:txBody>
      </p:sp>
    </p:spTree>
    <p:extLst>
      <p:ext uri="{BB962C8B-B14F-4D97-AF65-F5344CB8AC3E}">
        <p14:creationId xmlns:p14="http://schemas.microsoft.com/office/powerpoint/2010/main" val="392256356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C3C1B4-FFDE-4A9B-8514-4EE0DD21A1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RETIREMENT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C2DF09-3696-4393-AFDD-2AB2AD8BD5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AFTER 12 FULL YEARS-100% OF 4% REPLACING 15 FULL YEARS 50% OF 7%</a:t>
            </a:r>
          </a:p>
        </p:txBody>
      </p:sp>
    </p:spTree>
    <p:extLst>
      <p:ext uri="{BB962C8B-B14F-4D97-AF65-F5344CB8AC3E}">
        <p14:creationId xmlns:p14="http://schemas.microsoft.com/office/powerpoint/2010/main" val="21542979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F58A33-32F6-4A05-ADCA-BBA113DE9A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DURATION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3714BF-DDB1-489B-A9D0-3D37D55B1C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4 YEAR AGREEMENT</a:t>
            </a:r>
          </a:p>
        </p:txBody>
      </p:sp>
    </p:spTree>
    <p:extLst>
      <p:ext uri="{BB962C8B-B14F-4D97-AF65-F5344CB8AC3E}">
        <p14:creationId xmlns:p14="http://schemas.microsoft.com/office/powerpoint/2010/main" val="14890322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Your Negotiating Committee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Lee Wilkes</a:t>
            </a:r>
          </a:p>
          <a:p>
            <a:r>
              <a:rPr lang="en-US" dirty="0"/>
              <a:t>Marty Dellinger</a:t>
            </a:r>
          </a:p>
          <a:p>
            <a:r>
              <a:rPr lang="en-US" dirty="0"/>
              <a:t>Alicia </a:t>
            </a:r>
            <a:r>
              <a:rPr lang="en-US" dirty="0" err="1"/>
              <a:t>Brockers</a:t>
            </a:r>
            <a:endParaRPr lang="en-US" dirty="0"/>
          </a:p>
          <a:p>
            <a:r>
              <a:rPr lang="en-US" dirty="0"/>
              <a:t>Suzanne </a:t>
            </a:r>
            <a:r>
              <a:rPr lang="en-US" dirty="0" err="1"/>
              <a:t>Balzer</a:t>
            </a:r>
            <a:r>
              <a:rPr lang="en-US" dirty="0"/>
              <a:t>, AFA Staff Negotiator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699836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0AFED6-8609-4F82-BD3C-B3CB518477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IMPLEMENTATION TIMELINE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20699E-5587-4788-AD1E-A32D852B2A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1"/>
            <a:r>
              <a:rPr lang="en-US" dirty="0"/>
              <a:t>Picking up trips over Golden Days-</a:t>
            </a:r>
            <a:r>
              <a:rPr lang="en-US" b="1" dirty="0"/>
              <a:t>September Bid Period</a:t>
            </a:r>
            <a:endParaRPr lang="en-US" dirty="0"/>
          </a:p>
          <a:p>
            <a:pPr lvl="1"/>
            <a:r>
              <a:rPr lang="en-US" dirty="0"/>
              <a:t>Increased Golden Days-</a:t>
            </a:r>
            <a:r>
              <a:rPr lang="en-US" b="1" dirty="0"/>
              <a:t>September Bid Period</a:t>
            </a:r>
            <a:endParaRPr lang="en-US" dirty="0"/>
          </a:p>
          <a:p>
            <a:pPr lvl="1"/>
            <a:r>
              <a:rPr lang="en-US" dirty="0"/>
              <a:t>Bid/Award Timeline-</a:t>
            </a:r>
            <a:r>
              <a:rPr lang="en-US" b="1" dirty="0"/>
              <a:t>Ready for September Bidding</a:t>
            </a:r>
            <a:endParaRPr lang="en-US" dirty="0"/>
          </a:p>
          <a:p>
            <a:pPr lvl="1"/>
            <a:r>
              <a:rPr lang="en-US" dirty="0"/>
              <a:t>Reserve Bucket System-</a:t>
            </a:r>
            <a:r>
              <a:rPr lang="en-US" b="1" dirty="0"/>
              <a:t>Estimate November Bid Month</a:t>
            </a:r>
            <a:endParaRPr lang="en-US" dirty="0"/>
          </a:p>
          <a:p>
            <a:pPr lvl="1"/>
            <a:r>
              <a:rPr lang="en-US" dirty="0"/>
              <a:t>Ready Reserve Pay-</a:t>
            </a:r>
            <a:r>
              <a:rPr lang="en-US" b="1" dirty="0"/>
              <a:t>DOR</a:t>
            </a:r>
            <a:endParaRPr lang="en-US" dirty="0"/>
          </a:p>
          <a:p>
            <a:pPr lvl="1"/>
            <a:r>
              <a:rPr lang="en-US" dirty="0"/>
              <a:t>Reserve Pick Up on Days Off-</a:t>
            </a:r>
            <a:r>
              <a:rPr lang="en-US" b="1" dirty="0"/>
              <a:t>DOR (will be automated)</a:t>
            </a:r>
            <a:endParaRPr lang="en-US" dirty="0"/>
          </a:p>
          <a:p>
            <a:pPr lvl="1"/>
            <a:r>
              <a:rPr lang="en-US" dirty="0"/>
              <a:t>75 hour- Guarantee</a:t>
            </a:r>
            <a:r>
              <a:rPr lang="en-US" b="1" dirty="0"/>
              <a:t>-September bid period</a:t>
            </a:r>
            <a:endParaRPr lang="en-US" dirty="0"/>
          </a:p>
          <a:p>
            <a:pPr lvl="1"/>
            <a:r>
              <a:rPr lang="en-US" dirty="0"/>
              <a:t>Min Day Pay -</a:t>
            </a:r>
            <a:r>
              <a:rPr lang="en-US" b="1" dirty="0"/>
              <a:t>TBD</a:t>
            </a:r>
            <a:endParaRPr lang="en-US" dirty="0"/>
          </a:p>
          <a:p>
            <a:pPr lvl="1"/>
            <a:r>
              <a:rPr lang="en-US" dirty="0"/>
              <a:t>Per Diem-</a:t>
            </a:r>
            <a:r>
              <a:rPr lang="en-US" b="1" dirty="0"/>
              <a:t>DOR (backed paid if necessary)</a:t>
            </a:r>
            <a:endParaRPr lang="en-US" dirty="0"/>
          </a:p>
          <a:p>
            <a:pPr lvl="1"/>
            <a:r>
              <a:rPr lang="en-US" dirty="0"/>
              <a:t>Pay Rates-</a:t>
            </a:r>
            <a:r>
              <a:rPr lang="en-US" b="1" dirty="0"/>
              <a:t>DOR</a:t>
            </a:r>
            <a:endParaRPr lang="en-US" dirty="0"/>
          </a:p>
          <a:p>
            <a:pPr lvl="1"/>
            <a:r>
              <a:rPr lang="en-US" dirty="0"/>
              <a:t>Sick Leave Accruals-</a:t>
            </a:r>
            <a:r>
              <a:rPr lang="en-US" b="1" dirty="0"/>
              <a:t>September estimate</a:t>
            </a:r>
            <a:endParaRPr lang="en-US" dirty="0"/>
          </a:p>
          <a:p>
            <a:pPr lvl="1"/>
            <a:r>
              <a:rPr lang="en-US" dirty="0"/>
              <a:t>Extended Layover Change-</a:t>
            </a:r>
            <a:r>
              <a:rPr lang="en-US" b="1" dirty="0"/>
              <a:t>DOR</a:t>
            </a:r>
            <a:endParaRPr lang="en-US" dirty="0"/>
          </a:p>
          <a:p>
            <a:pPr lvl="1"/>
            <a:r>
              <a:rPr lang="en-US" dirty="0"/>
              <a:t>Ability to designate trips as Premium-</a:t>
            </a:r>
            <a:r>
              <a:rPr lang="en-US" b="1" dirty="0"/>
              <a:t>TBD</a:t>
            </a:r>
            <a:endParaRPr lang="en-US" dirty="0"/>
          </a:p>
          <a:p>
            <a:pPr lvl="1"/>
            <a:r>
              <a:rPr lang="en-US" dirty="0"/>
              <a:t>Increase to Early Report/Ext/Junior Man Pay-</a:t>
            </a:r>
            <a:r>
              <a:rPr lang="en-US" b="1" dirty="0"/>
              <a:t>TBD</a:t>
            </a:r>
            <a:endParaRPr lang="en-US" dirty="0"/>
          </a:p>
          <a:p>
            <a:pPr marL="411480" lvl="1" indent="0">
              <a:buNone/>
            </a:pPr>
            <a:endParaRPr lang="en-US" sz="2400" dirty="0"/>
          </a:p>
          <a:p>
            <a:pPr lvl="1"/>
            <a:endParaRPr lang="en-US" sz="2400" dirty="0"/>
          </a:p>
          <a:p>
            <a:pPr lvl="1"/>
            <a:endParaRPr lang="en-US" sz="2400" dirty="0"/>
          </a:p>
          <a:p>
            <a:pPr lvl="1"/>
            <a:endParaRPr lang="en-US" sz="2400" dirty="0"/>
          </a:p>
          <a:p>
            <a:pPr lvl="1"/>
            <a:endParaRPr lang="en-US" sz="2400" dirty="0"/>
          </a:p>
          <a:p>
            <a:pPr lvl="1"/>
            <a:endParaRPr lang="en-US" sz="2400" dirty="0"/>
          </a:p>
          <a:p>
            <a:pPr lvl="1"/>
            <a:endParaRPr lang="en-US" sz="2400" dirty="0"/>
          </a:p>
          <a:p>
            <a:pPr lvl="1"/>
            <a:endParaRPr lang="en-US" sz="2400" dirty="0"/>
          </a:p>
          <a:p>
            <a:pPr lvl="1"/>
            <a:endParaRPr lang="en-US" sz="2400" dirty="0"/>
          </a:p>
          <a:p>
            <a:pPr lvl="1"/>
            <a:endParaRPr lang="en-US" sz="2400" dirty="0"/>
          </a:p>
          <a:p>
            <a:pPr lvl="1"/>
            <a:endParaRPr lang="en-US" sz="2400" dirty="0"/>
          </a:p>
          <a:p>
            <a:pPr lvl="1"/>
            <a:endParaRPr lang="en-US" sz="2400" dirty="0"/>
          </a:p>
          <a:p>
            <a:pPr lvl="1"/>
            <a:endParaRPr lang="en-US" sz="2400" dirty="0"/>
          </a:p>
          <a:p>
            <a:pPr lvl="1"/>
            <a:endParaRPr lang="en-US" sz="2400" dirty="0"/>
          </a:p>
          <a:p>
            <a:pPr lvl="1"/>
            <a:endParaRPr lang="en-US" sz="2400" dirty="0"/>
          </a:p>
          <a:p>
            <a:pPr lvl="1"/>
            <a:endParaRPr lang="en-US" sz="2400" dirty="0"/>
          </a:p>
          <a:p>
            <a:pPr lvl="1"/>
            <a:endParaRPr lang="en-US" sz="2400" dirty="0"/>
          </a:p>
          <a:p>
            <a:pPr lvl="1"/>
            <a:endParaRPr lang="en-US" sz="2400" dirty="0"/>
          </a:p>
          <a:p>
            <a:pPr lvl="1"/>
            <a:endParaRPr lang="en-US" sz="2400" dirty="0"/>
          </a:p>
          <a:p>
            <a:pPr lvl="1"/>
            <a:endParaRPr lang="en-US" sz="2400" dirty="0"/>
          </a:p>
          <a:p>
            <a:pPr lvl="1"/>
            <a:endParaRPr lang="en-US" sz="2400" dirty="0"/>
          </a:p>
          <a:p>
            <a:pPr lvl="1"/>
            <a:endParaRPr lang="en-US" sz="2400" dirty="0"/>
          </a:p>
          <a:p>
            <a:pPr lvl="1"/>
            <a:endParaRPr lang="en-US" sz="2400" dirty="0"/>
          </a:p>
          <a:p>
            <a:pPr lvl="1"/>
            <a:endParaRPr lang="en-US" sz="2400" dirty="0"/>
          </a:p>
          <a:p>
            <a:pPr lvl="1"/>
            <a:endParaRPr lang="en-US" sz="2400" dirty="0"/>
          </a:p>
          <a:p>
            <a:pPr lvl="1"/>
            <a:endParaRPr lang="en-US" sz="2400" dirty="0"/>
          </a:p>
          <a:p>
            <a:pPr lvl="1"/>
            <a:endParaRPr lang="en-US" sz="2400" dirty="0"/>
          </a:p>
          <a:p>
            <a:pPr lvl="1"/>
            <a:endParaRPr lang="en-US" sz="2400" dirty="0"/>
          </a:p>
          <a:p>
            <a:pPr lvl="1"/>
            <a:endParaRPr lang="en-US" sz="1400" dirty="0"/>
          </a:p>
          <a:p>
            <a:pPr marL="11430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502903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67E0B0-9274-4370-9830-999ABF5D74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IMPLEMENTATION CONT’D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C2DB8B-0FFB-4477-93D9-68CB925202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dirty="0"/>
          </a:p>
          <a:p>
            <a:endParaRPr lang="en-US" dirty="0"/>
          </a:p>
          <a:p>
            <a:pPr lvl="1"/>
            <a:r>
              <a:rPr lang="en-US" dirty="0"/>
              <a:t>Rest to 10 Hours-</a:t>
            </a:r>
            <a:r>
              <a:rPr lang="en-US" b="1" dirty="0"/>
              <a:t>Presently in the build implement for in the operation September Bid Period</a:t>
            </a:r>
            <a:endParaRPr lang="en-US" dirty="0"/>
          </a:p>
          <a:p>
            <a:pPr lvl="1"/>
            <a:r>
              <a:rPr lang="en-US" dirty="0"/>
              <a:t>Trip Trade -</a:t>
            </a:r>
            <a:r>
              <a:rPr lang="en-US" b="1" dirty="0"/>
              <a:t>August Bid Period</a:t>
            </a:r>
            <a:endParaRPr lang="en-US" dirty="0"/>
          </a:p>
          <a:p>
            <a:pPr lvl="1"/>
            <a:r>
              <a:rPr lang="en-US" dirty="0"/>
              <a:t>Vacation changes-    </a:t>
            </a:r>
            <a:r>
              <a:rPr lang="en-US" b="1" dirty="0"/>
              <a:t>2020 vacation bidding</a:t>
            </a:r>
            <a:endParaRPr lang="en-US" dirty="0"/>
          </a:p>
          <a:p>
            <a:pPr lvl="1"/>
            <a:r>
              <a:rPr lang="en-US" dirty="0"/>
              <a:t>11 days off        </a:t>
            </a:r>
            <a:r>
              <a:rPr lang="en-US" b="1" dirty="0"/>
              <a:t>9.1.2019 schedule</a:t>
            </a:r>
            <a:endParaRPr lang="en-US" dirty="0"/>
          </a:p>
          <a:p>
            <a:pPr lvl="1"/>
            <a:r>
              <a:rPr lang="en-US" dirty="0"/>
              <a:t>Reserve call out times-short call</a:t>
            </a:r>
            <a:r>
              <a:rPr lang="en-US" b="1" dirty="0"/>
              <a:t>-DOR</a:t>
            </a:r>
            <a:endParaRPr lang="en-US" dirty="0"/>
          </a:p>
          <a:p>
            <a:pPr lvl="1"/>
            <a:r>
              <a:rPr lang="en-US" dirty="0"/>
              <a:t>Reserve transparency-</a:t>
            </a:r>
            <a:r>
              <a:rPr lang="en-US" b="1" dirty="0"/>
              <a:t>Two Weeks after DOR</a:t>
            </a:r>
            <a:endParaRPr lang="en-US" dirty="0"/>
          </a:p>
          <a:p>
            <a:pPr lvl="1"/>
            <a:r>
              <a:rPr lang="en-US" dirty="0"/>
              <a:t>PED automatic roll over      </a:t>
            </a:r>
            <a:r>
              <a:rPr lang="en-US" b="1" dirty="0"/>
              <a:t>12.31.2019</a:t>
            </a:r>
            <a:endParaRPr lang="en-US" dirty="0"/>
          </a:p>
          <a:p>
            <a:pPr lvl="1"/>
            <a:r>
              <a:rPr lang="en-US" dirty="0"/>
              <a:t>Collection due arrears via payroll deduct-</a:t>
            </a:r>
            <a:r>
              <a:rPr lang="en-US" b="1" dirty="0"/>
              <a:t>TBD</a:t>
            </a:r>
            <a:endParaRPr lang="en-US" dirty="0"/>
          </a:p>
          <a:p>
            <a:pPr lvl="1"/>
            <a:r>
              <a:rPr lang="en-US" dirty="0"/>
              <a:t>Revised 401k</a:t>
            </a:r>
            <a:r>
              <a:rPr lang="en-US" b="1" dirty="0"/>
              <a:t>-October 1 Estimate</a:t>
            </a:r>
            <a:endParaRPr lang="en-US" dirty="0"/>
          </a:p>
          <a:p>
            <a:pPr lvl="1"/>
            <a:r>
              <a:rPr lang="en-US" dirty="0"/>
              <a:t>Uniform allowance deposit-  </a:t>
            </a:r>
            <a:r>
              <a:rPr lang="en-US" b="1" dirty="0"/>
              <a:t>Under discussion but $18 per month thru implementation</a:t>
            </a:r>
            <a:r>
              <a:rPr lang="en-US" sz="2400" dirty="0"/>
              <a:t> </a:t>
            </a:r>
            <a:endParaRPr lang="en-US" sz="1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21159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9C5464-0346-4BB6-9AF4-FAE42D382B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</a:t>
            </a:r>
          </a:p>
        </p:txBody>
      </p:sp>
      <p:pic>
        <p:nvPicPr>
          <p:cNvPr id="5" name="Content Placeholder 4" descr="Help">
            <a:extLst>
              <a:ext uri="{FF2B5EF4-FFF2-40B4-BE49-F238E27FC236}">
                <a16:creationId xmlns:a16="http://schemas.microsoft.com/office/drawing/2014/main" id="{65819144-7701-4355-AECA-3B2FFF2D137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810000" y="3543300"/>
            <a:ext cx="914400" cy="914400"/>
          </a:xfrm>
        </p:spPr>
      </p:pic>
    </p:spTree>
    <p:extLst>
      <p:ext uri="{BB962C8B-B14F-4D97-AF65-F5344CB8AC3E}">
        <p14:creationId xmlns:p14="http://schemas.microsoft.com/office/powerpoint/2010/main" val="146687153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Conclusion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Thank you for attending today!</a:t>
            </a:r>
          </a:p>
          <a:p>
            <a:r>
              <a:rPr lang="en-US" dirty="0"/>
              <a:t>Please stay informed and continue to ask questions.</a:t>
            </a:r>
          </a:p>
          <a:p>
            <a:r>
              <a:rPr lang="en-US" dirty="0"/>
              <a:t>Remember, </a:t>
            </a:r>
            <a:r>
              <a:rPr lang="en-US" u="sng" dirty="0"/>
              <a:t>you get one vote </a:t>
            </a:r>
            <a:r>
              <a:rPr lang="en-US" dirty="0"/>
              <a:t>and </a:t>
            </a:r>
            <a:r>
              <a:rPr lang="en-US" sz="2400" b="1" i="1" u="sng" dirty="0"/>
              <a:t>you cannot change your vote</a:t>
            </a:r>
            <a:r>
              <a:rPr lang="en-US" sz="2400" dirty="0"/>
              <a:t> once it’s been cast.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28204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1F1961-FE88-4B1B-9C1F-1993ACB87F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GOALS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703D1F-D3E0-4743-B440-B484246A30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dirty="0"/>
              <a:t>ADDRESS KEY ISSUES IDENTIFIED BY MEMBERSHIP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/>
              <a:t>ACHIEVE REGIONAL INDUSTRY LEADING WAGES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/>
              <a:t>NEGOTIATE ECONOMIC IMPROVEMENTS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/>
              <a:t>INCREASE NON-ECONOMIC BENEFITS</a:t>
            </a:r>
          </a:p>
          <a:p>
            <a:pPr marL="11430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57693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D216F9-401D-4F56-9F05-BB93DBF388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RESULTS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B99587-E2FF-4E83-9495-F036B9151D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ACCORDING TO FEEDBACK OUR TOP ISSUES WERE:</a:t>
            </a:r>
          </a:p>
          <a:p>
            <a:pPr lvl="2"/>
            <a:r>
              <a:rPr lang="en-US" dirty="0"/>
              <a:t>INCREASE HOURLY RATES</a:t>
            </a:r>
          </a:p>
          <a:p>
            <a:pPr lvl="2"/>
            <a:r>
              <a:rPr lang="en-US" dirty="0"/>
              <a:t>INCREASE PER DIEM</a:t>
            </a:r>
          </a:p>
          <a:p>
            <a:pPr lvl="2"/>
            <a:r>
              <a:rPr lang="en-US" dirty="0"/>
              <a:t>INCREASE MINIMUM GUARANTEE</a:t>
            </a:r>
          </a:p>
          <a:p>
            <a:pPr lvl="2"/>
            <a:r>
              <a:rPr lang="en-US" dirty="0"/>
              <a:t>ADD HOLIDAY</a:t>
            </a:r>
          </a:p>
          <a:p>
            <a:pPr lvl="2"/>
            <a:r>
              <a:rPr lang="en-US" dirty="0"/>
              <a:t>SICK LEAVE ACCRUAL AND MAXIMUM ACCRUALS</a:t>
            </a:r>
          </a:p>
          <a:p>
            <a:pPr lvl="2"/>
            <a:r>
              <a:rPr lang="en-US" dirty="0"/>
              <a:t>VACATION ACCURALS</a:t>
            </a:r>
          </a:p>
          <a:p>
            <a:pPr lvl="2"/>
            <a:r>
              <a:rPr lang="en-US" dirty="0"/>
              <a:t>SCHEDULING FLEXIBILITY</a:t>
            </a:r>
          </a:p>
          <a:p>
            <a:pPr lvl="2"/>
            <a:r>
              <a:rPr lang="en-US" dirty="0"/>
              <a:t>RESERVE ASSIGNMENTS AND NEED FOR TRANSPARENCY</a:t>
            </a:r>
          </a:p>
          <a:p>
            <a:pPr lvl="1"/>
            <a:endParaRPr lang="en-US" dirty="0"/>
          </a:p>
          <a:p>
            <a:endParaRPr lang="en-US" dirty="0"/>
          </a:p>
          <a:p>
            <a:pPr marL="114300" indent="0">
              <a:buNone/>
            </a:pPr>
            <a:endParaRPr lang="en-US" dirty="0"/>
          </a:p>
        </p:txBody>
      </p:sp>
      <p:pic>
        <p:nvPicPr>
          <p:cNvPr id="11" name="Graphic 10" descr="Checkmark">
            <a:extLst>
              <a:ext uri="{FF2B5EF4-FFF2-40B4-BE49-F238E27FC236}">
                <a16:creationId xmlns:a16="http://schemas.microsoft.com/office/drawing/2014/main" id="{4CE407D8-69C3-4BF0-A930-D711F099DC7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429000" y="510540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28486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27AD7E-0A72-475C-B72C-B6DAEE9E13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MAJOR HIGHLIGHTS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B0D240-A964-45A4-A73A-999003654D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ADDED A MINIMUM DAY MATCHES THE PILOTS</a:t>
            </a:r>
          </a:p>
          <a:p>
            <a:r>
              <a:rPr lang="en-US" dirty="0"/>
              <a:t>DURATION OF 4 YEARS</a:t>
            </a:r>
          </a:p>
          <a:p>
            <a:r>
              <a:rPr lang="en-US" dirty="0"/>
              <a:t>2% YEARLY ESCALATORS (raises in addition to your step raises)</a:t>
            </a:r>
          </a:p>
          <a:p>
            <a:r>
              <a:rPr lang="en-US" dirty="0"/>
              <a:t>PER DIEM INCREASES YEARLY </a:t>
            </a:r>
          </a:p>
          <a:p>
            <a:r>
              <a:rPr lang="en-US" dirty="0"/>
              <a:t>GREATER SCHEDULING FLEXIBILITY</a:t>
            </a:r>
          </a:p>
          <a:p>
            <a:r>
              <a:rPr lang="en-US" dirty="0"/>
              <a:t>RESERVE TRANSPARENCY</a:t>
            </a:r>
          </a:p>
        </p:txBody>
      </p:sp>
    </p:spTree>
    <p:extLst>
      <p:ext uri="{BB962C8B-B14F-4D97-AF65-F5344CB8AC3E}">
        <p14:creationId xmlns:p14="http://schemas.microsoft.com/office/powerpoint/2010/main" val="29207254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071E95-6FA8-44CB-AE67-48C3D015AA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Dollar value difference in TA and current book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A0B36A-6928-4500-9E80-F431969051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057400"/>
            <a:ext cx="7620000" cy="4343400"/>
          </a:xfrm>
        </p:spPr>
        <p:txBody>
          <a:bodyPr/>
          <a:lstStyle/>
          <a:p>
            <a:endParaRPr lang="en-US" dirty="0"/>
          </a:p>
          <a:p>
            <a:r>
              <a:rPr lang="en-US" dirty="0"/>
              <a:t>The per diem increases are worth $1.8 million over 4 years.</a:t>
            </a:r>
          </a:p>
        </p:txBody>
      </p:sp>
    </p:spTree>
    <p:extLst>
      <p:ext uri="{BB962C8B-B14F-4D97-AF65-F5344CB8AC3E}">
        <p14:creationId xmlns:p14="http://schemas.microsoft.com/office/powerpoint/2010/main" val="2242000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2809994"/>
              </p:ext>
            </p:extLst>
          </p:nvPr>
        </p:nvGraphicFramePr>
        <p:xfrm>
          <a:off x="457200" y="533400"/>
          <a:ext cx="7848600" cy="57950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33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988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10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10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10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810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4295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21980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YOS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Current Book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DOS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DOS+1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DOS+2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DOS+3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9808"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2.0%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2.0%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2.0%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980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$17.89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$19.00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$19.38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$19.77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$20.16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980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$19.36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$20.00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$20.40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$20.81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$21.22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980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$21.00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$23.75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$24.23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$24.71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$25.20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980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$22.78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$25.50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$26.01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$26.53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$27.06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00FF00"/>
                          </a:highlight>
                          <a:latin typeface="Calibri"/>
                        </a:rPr>
                        <a:t>F/A in 1st 6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00FF00"/>
                          </a:highlight>
                          <a:latin typeface="Calibri"/>
                        </a:rPr>
                        <a:t>mos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00FF00"/>
                        </a:highlight>
                        <a:latin typeface="Calibri"/>
                      </a:endParaRPr>
                    </a:p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00FF00"/>
                          </a:highlight>
                          <a:latin typeface="Calibri"/>
                        </a:rPr>
                        <a:t>@ DOS</a:t>
                      </a:r>
                    </a:p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00FF00"/>
                          </a:highlight>
                          <a:latin typeface="Calibri"/>
                        </a:rPr>
                        <a:t>71.8%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980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$24.12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$27.26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$27.81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$28.36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$28.93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980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$24.97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$28.97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$29.55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$30.14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$30.74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58.8%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9808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$26.33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$30.00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$30.60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$31.21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$31.84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51.6%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19808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$27.48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$31.50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$32.13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$32.77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$33.43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46.7%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19808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$28.32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$32.85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$33.51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$34.18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$34.86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44.5%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19808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$29.33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$34.02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$34.70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$35.39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$36.10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44.6%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19808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$30.18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$35.01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$35.71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$36.42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$37.15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41.1%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1980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$31.03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$35.99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$36.71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$37.44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$38.19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39.0%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1980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$31.85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$36.95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$37.69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$38.44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$39.21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38.5%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1980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$32.39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$37.57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$38.32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$39.09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$39.87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35.9%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1980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$32.98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$38.50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$39.27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$40.06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$40.86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35.4%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1980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$33.52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$39.00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$39.78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$40.58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$41.39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33.4%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1980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$33.78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$39.50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$40.29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$41.10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$41.92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31.6%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1980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$34.34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$40.00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$40.80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$41.62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$42.45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31.1%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1980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$34.39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$40.50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$41.31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$42.14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$42.98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30.3%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21980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$34.44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$41.00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$41.82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$42.66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$43.51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29.8%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219808"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$41.00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$41.82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$42.66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$43.51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28.8%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219808"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$41.82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$42.66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$43.51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26.7%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219808"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$42.66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$43.51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26.5%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219808"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$43.51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26.3%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694056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0A859C16-0483-4D0B-8067-BD85BFC30F6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64916610"/>
              </p:ext>
            </p:extLst>
          </p:nvPr>
        </p:nvGraphicFramePr>
        <p:xfrm>
          <a:off x="457200" y="381000"/>
          <a:ext cx="7467600" cy="54102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935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935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935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93520">
                  <a:extLst>
                    <a:ext uri="{9D8B030D-6E8A-4147-A177-3AD203B41FA5}">
                      <a16:colId xmlns:a16="http://schemas.microsoft.com/office/drawing/2014/main" val="2627246902"/>
                    </a:ext>
                  </a:extLst>
                </a:gridCol>
                <a:gridCol w="1493520">
                  <a:extLst>
                    <a:ext uri="{9D8B030D-6E8A-4147-A177-3AD203B41FA5}">
                      <a16:colId xmlns:a16="http://schemas.microsoft.com/office/drawing/2014/main" val="3195085537"/>
                    </a:ext>
                  </a:extLst>
                </a:gridCol>
              </a:tblGrid>
              <a:tr h="25762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YOS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Current Book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DOS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 increase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 increase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762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$17.89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$19.00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$1.11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762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$19.36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$20.00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$0.64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762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$21.00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$23.75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$2.75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13.1%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762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$22.78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$25.50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$2.72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11.9%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762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$24.12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$27.26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$3.14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762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$24.97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$28.97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$4.00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7629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$26.33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$30.00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$3.67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13.9%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57629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$27.48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$31.50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$4.02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14.6%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57629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$28.32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$32.85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$4.53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57629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$29.33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$34.02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$4.69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57629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$30.18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$35.01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$4.83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5762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$31.03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$35.99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$4.96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5762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$31.85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$36.95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$5.10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5762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$32.39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$37.57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$5.18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5762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$32.98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$38.50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$5.52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16.7%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5762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$33.52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$39.00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$5.48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16.3%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5762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$33.78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$39.50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$5.72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16.9%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5762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$34.34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$40.00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$5.66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16.5%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5762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$34.39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$40.50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$6.11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17.8%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25762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$34.44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$41.00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$6.56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B2D9319A-3DAE-4C73-9315-D3A967E3271E}"/>
              </a:ext>
            </a:extLst>
          </p:cNvPr>
          <p:cNvSpPr txBox="1"/>
          <p:nvPr/>
        </p:nvSpPr>
        <p:spPr>
          <a:xfrm>
            <a:off x="304800" y="5943600"/>
            <a:ext cx="8001000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500" dirty="0"/>
              <a:t>The smallest $ increase anyone will get at DOS is $0.64.  Six months later, that same F/A will see her hourly rate increase by $$3.75, to $23.75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500" dirty="0"/>
              <a:t>F/A’s at the top of the pay scale will see an hourly rate increase of $6.56 at DOS.</a:t>
            </a:r>
          </a:p>
        </p:txBody>
      </p:sp>
    </p:spTree>
    <p:extLst>
      <p:ext uri="{BB962C8B-B14F-4D97-AF65-F5344CB8AC3E}">
        <p14:creationId xmlns:p14="http://schemas.microsoft.com/office/powerpoint/2010/main" val="324559165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Custom 3">
      <a:dk1>
        <a:sysClr val="windowText" lastClr="000000"/>
      </a:dk1>
      <a:lt1>
        <a:sysClr val="window" lastClr="FFFFFF"/>
      </a:lt1>
      <a:dk2>
        <a:srgbClr val="0070C0"/>
      </a:dk2>
      <a:lt2>
        <a:srgbClr val="C5D1D7"/>
      </a:lt2>
      <a:accent1>
        <a:srgbClr val="FF1919"/>
      </a:accent1>
      <a:accent2>
        <a:srgbClr val="CCB400"/>
      </a:accent2>
      <a:accent3>
        <a:srgbClr val="0070C0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3510</TotalTime>
  <Words>2018</Words>
  <Application>Microsoft Office PowerPoint</Application>
  <PresentationFormat>On-screen Show (4:3)</PresentationFormat>
  <Paragraphs>786</Paragraphs>
  <Slides>33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7" baseType="lpstr">
      <vt:lpstr>Arial</vt:lpstr>
      <vt:lpstr>Calibri</vt:lpstr>
      <vt:lpstr>Lucida Sans Unicode</vt:lpstr>
      <vt:lpstr>Adjacency</vt:lpstr>
      <vt:lpstr>PSA AFA</vt:lpstr>
      <vt:lpstr>AFA-CWA Mutual Respect Policy </vt:lpstr>
      <vt:lpstr>Your Negotiating Committee</vt:lpstr>
      <vt:lpstr>GOALS </vt:lpstr>
      <vt:lpstr>RESULTS</vt:lpstr>
      <vt:lpstr>MAJOR HIGHLIGHTS </vt:lpstr>
      <vt:lpstr>Dollar value difference in TA and current book</vt:lpstr>
      <vt:lpstr>PowerPoint Presentation</vt:lpstr>
      <vt:lpstr>PowerPoint Presentation</vt:lpstr>
      <vt:lpstr>PowerPoint Presentation</vt:lpstr>
      <vt:lpstr>PSA TA ranking vs 13 Regional comparators</vt:lpstr>
      <vt:lpstr>SIGNING BONUS</vt:lpstr>
      <vt:lpstr>OTHER ECONOMICS</vt:lpstr>
      <vt:lpstr> OTHER ECONOMICS</vt:lpstr>
      <vt:lpstr>VACATIONS </vt:lpstr>
      <vt:lpstr>SICK LEAVE</vt:lpstr>
      <vt:lpstr>HOURS OF SERVICE </vt:lpstr>
      <vt:lpstr>SCHEDULING</vt:lpstr>
      <vt:lpstr>RESERVE </vt:lpstr>
      <vt:lpstr>LEAVES OF ABSENCE </vt:lpstr>
      <vt:lpstr>UNIFORMS </vt:lpstr>
      <vt:lpstr>SENIORITY</vt:lpstr>
      <vt:lpstr>PROBATION</vt:lpstr>
      <vt:lpstr>AGENCY SHOP DUES CHECK-OFF</vt:lpstr>
      <vt:lpstr>GRIEVANCES</vt:lpstr>
      <vt:lpstr>TRAINING</vt:lpstr>
      <vt:lpstr>GENERAL</vt:lpstr>
      <vt:lpstr>RETIREMENT</vt:lpstr>
      <vt:lpstr>DURATION</vt:lpstr>
      <vt:lpstr>IMPLEMENTATION TIMELINE</vt:lpstr>
      <vt:lpstr>IMPLEMENTATION CONT’D </vt:lpstr>
      <vt:lpstr>QUESTIONS</vt:lpstr>
      <vt:lpstr>Conclusion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PSA AFA</dc:title>
  <dc:creator>Todonnal</dc:creator>
  <cp:lastModifiedBy>S BALZER</cp:lastModifiedBy>
  <cp:revision>48</cp:revision>
  <cp:lastPrinted>2019-06-07T15:18:34Z</cp:lastPrinted>
  <dcterms:created xsi:type="dcterms:W3CDTF">2019-05-24T19:51:13Z</dcterms:created>
  <dcterms:modified xsi:type="dcterms:W3CDTF">2019-06-17T23:53:41Z</dcterms:modified>
</cp:coreProperties>
</file>